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76" r:id="rId3"/>
    <p:sldId id="279" r:id="rId4"/>
    <p:sldId id="277" r:id="rId5"/>
    <p:sldId id="261" r:id="rId6"/>
    <p:sldId id="278" r:id="rId7"/>
    <p:sldId id="263" r:id="rId8"/>
    <p:sldId id="257" r:id="rId9"/>
    <p:sldId id="270" r:id="rId10"/>
    <p:sldId id="262" r:id="rId11"/>
    <p:sldId id="272" r:id="rId12"/>
    <p:sldId id="282" r:id="rId13"/>
    <p:sldId id="265" r:id="rId14"/>
    <p:sldId id="284" r:id="rId15"/>
    <p:sldId id="273" r:id="rId16"/>
    <p:sldId id="274" r:id="rId17"/>
    <p:sldId id="285" r:id="rId18"/>
    <p:sldId id="266" r:id="rId19"/>
    <p:sldId id="275" r:id="rId20"/>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857" autoAdjust="0"/>
    <p:restoredTop sz="94660"/>
  </p:normalViewPr>
  <p:slideViewPr>
    <p:cSldViewPr snapToGrid="0">
      <p:cViewPr>
        <p:scale>
          <a:sx n="100" d="100"/>
          <a:sy n="100" d="100"/>
        </p:scale>
        <p:origin x="-1326"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211458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108134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2690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4095552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5646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4174298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2382272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90275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pic>
        <p:nvPicPr>
          <p:cNvPr id="7" name="Image 6" descr="nvx logo club">
            <a:extLst>
              <a:ext uri="{FF2B5EF4-FFF2-40B4-BE49-F238E27FC236}">
                <a16:creationId xmlns:a16="http://schemas.microsoft.com/office/drawing/2014/main" id="{E8A0AAB0-ADC1-0C87-7A28-4B47D552C22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9395" y="379411"/>
            <a:ext cx="857250" cy="871855"/>
          </a:xfrm>
          <a:prstGeom prst="rect">
            <a:avLst/>
          </a:prstGeom>
          <a:noFill/>
          <a:ln w="9525">
            <a:noFill/>
            <a:miter lim="800000"/>
            <a:headEnd/>
            <a:tailEnd/>
          </a:ln>
        </p:spPr>
      </p:pic>
    </p:spTree>
    <p:extLst>
      <p:ext uri="{BB962C8B-B14F-4D97-AF65-F5344CB8AC3E}">
        <p14:creationId xmlns:p14="http://schemas.microsoft.com/office/powerpoint/2010/main" val="309760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784A306-E372-4453-B358-A5B9CD967268}" type="datetimeFigureOut">
              <a:rPr lang="fr-FR" smtClean="0"/>
              <a:t>13/01/2024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392633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784A306-E372-4453-B358-A5B9CD967268}" type="datetimeFigureOut">
              <a:rPr lang="fr-FR" smtClean="0"/>
              <a:t>13/01/2024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292453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784A306-E372-4453-B358-A5B9CD967268}" type="datetimeFigureOut">
              <a:rPr lang="fr-FR" smtClean="0"/>
              <a:t>13/01/2024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229655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784A306-E372-4453-B358-A5B9CD967268}" type="datetimeFigureOut">
              <a:rPr lang="fr-FR" smtClean="0"/>
              <a:t>13/01/2024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88679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4A306-E372-4453-B358-A5B9CD967268}" type="datetimeFigureOut">
              <a:rPr lang="fr-FR" smtClean="0"/>
              <a:t>13/01/2024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282970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784A306-E372-4453-B358-A5B9CD967268}" type="datetimeFigureOut">
              <a:rPr lang="fr-FR" smtClean="0"/>
              <a:t>13/01/2024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1CCD811-FBB3-4C45-B11B-76C7850D439B}" type="slidenum">
              <a:rPr lang="fr-FR" smtClean="0"/>
              <a:t>‹N°›</a:t>
            </a:fld>
            <a:endParaRPr lang="fr-FR"/>
          </a:p>
        </p:txBody>
      </p:sp>
    </p:spTree>
    <p:extLst>
      <p:ext uri="{BB962C8B-B14F-4D97-AF65-F5344CB8AC3E}">
        <p14:creationId xmlns:p14="http://schemas.microsoft.com/office/powerpoint/2010/main" val="90714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1CCD811-FBB3-4C45-B11B-76C7850D439B}" type="slidenum">
              <a:rPr lang="fr-FR" smtClean="0"/>
              <a:t>‹N°›</a:t>
            </a:fld>
            <a:endParaRPr lang="fr-FR"/>
          </a:p>
        </p:txBody>
      </p:sp>
      <p:sp>
        <p:nvSpPr>
          <p:cNvPr id="5" name="Date Placeholder 4"/>
          <p:cNvSpPr>
            <a:spLocks noGrp="1"/>
          </p:cNvSpPr>
          <p:nvPr>
            <p:ph type="dt" sz="half" idx="10"/>
          </p:nvPr>
        </p:nvSpPr>
        <p:spPr/>
        <p:txBody>
          <a:bodyPr/>
          <a:lstStyle/>
          <a:p>
            <a:fld id="{4784A306-E372-4453-B358-A5B9CD967268}" type="datetimeFigureOut">
              <a:rPr lang="fr-FR" smtClean="0"/>
              <a:t>13/01/2024</a:t>
            </a:fld>
            <a:endParaRPr lang="fr-FR"/>
          </a:p>
        </p:txBody>
      </p:sp>
    </p:spTree>
    <p:extLst>
      <p:ext uri="{BB962C8B-B14F-4D97-AF65-F5344CB8AC3E}">
        <p14:creationId xmlns:p14="http://schemas.microsoft.com/office/powerpoint/2010/main" val="254719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84A306-E372-4453-B358-A5B9CD967268}" type="datetimeFigureOut">
              <a:rPr lang="fr-FR" smtClean="0"/>
              <a:t>13/01/2024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CCD811-FBB3-4C45-B11B-76C7850D439B}" type="slidenum">
              <a:rPr lang="fr-FR" smtClean="0"/>
              <a:t>‹N°›</a:t>
            </a:fld>
            <a:endParaRPr lang="fr-FR"/>
          </a:p>
        </p:txBody>
      </p:sp>
    </p:spTree>
    <p:extLst>
      <p:ext uri="{BB962C8B-B14F-4D97-AF65-F5344CB8AC3E}">
        <p14:creationId xmlns:p14="http://schemas.microsoft.com/office/powerpoint/2010/main" val="347799805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D17168-27D9-0280-134F-918EF2B1B18A}"/>
              </a:ext>
            </a:extLst>
          </p:cNvPr>
          <p:cNvSpPr>
            <a:spLocks noGrp="1"/>
          </p:cNvSpPr>
          <p:nvPr>
            <p:ph type="ctrTitle"/>
          </p:nvPr>
        </p:nvSpPr>
        <p:spPr>
          <a:xfrm>
            <a:off x="893849" y="4324581"/>
            <a:ext cx="5413203" cy="1646302"/>
          </a:xfrm>
        </p:spPr>
        <p:txBody>
          <a:bodyPr/>
          <a:lstStyle/>
          <a:p>
            <a:r>
              <a:rPr lang="fr-FR" dirty="0"/>
              <a:t>Bilan Financier</a:t>
            </a:r>
            <a:br>
              <a:rPr lang="fr-FR" dirty="0"/>
            </a:br>
            <a:r>
              <a:rPr lang="fr-FR" dirty="0"/>
              <a:t>Année 2023	</a:t>
            </a:r>
          </a:p>
        </p:txBody>
      </p:sp>
      <p:sp>
        <p:nvSpPr>
          <p:cNvPr id="3" name="Sous-titre 2">
            <a:extLst>
              <a:ext uri="{FF2B5EF4-FFF2-40B4-BE49-F238E27FC236}">
                <a16:creationId xmlns:a16="http://schemas.microsoft.com/office/drawing/2014/main" id="{D250A907-A6F7-ADBF-E289-84AF49E8E225}"/>
              </a:ext>
            </a:extLst>
          </p:cNvPr>
          <p:cNvSpPr>
            <a:spLocks noGrp="1"/>
          </p:cNvSpPr>
          <p:nvPr>
            <p:ph type="subTitle" idx="1"/>
          </p:nvPr>
        </p:nvSpPr>
        <p:spPr>
          <a:xfrm>
            <a:off x="1184894" y="6133633"/>
            <a:ext cx="7766936" cy="1096899"/>
          </a:xfrm>
        </p:spPr>
        <p:txBody>
          <a:bodyPr/>
          <a:lstStyle/>
          <a:p>
            <a:r>
              <a:rPr lang="fr-FR" dirty="0"/>
              <a:t>Compagnie des Archers Mâconnais </a:t>
            </a:r>
          </a:p>
          <a:p>
            <a:endParaRPr lang="fr-FR" dirty="0"/>
          </a:p>
        </p:txBody>
      </p:sp>
      <p:pic>
        <p:nvPicPr>
          <p:cNvPr id="4" name="Image 3" descr="nvx logo club">
            <a:extLst>
              <a:ext uri="{FF2B5EF4-FFF2-40B4-BE49-F238E27FC236}">
                <a16:creationId xmlns:a16="http://schemas.microsoft.com/office/drawing/2014/main" id="{39900143-137B-FF0D-437D-4E7D5CD767A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4894" y="1307638"/>
            <a:ext cx="1991199" cy="2025123"/>
          </a:xfrm>
          <a:prstGeom prst="rect">
            <a:avLst/>
          </a:prstGeom>
          <a:noFill/>
          <a:ln w="9525">
            <a:noFill/>
            <a:miter lim="800000"/>
            <a:headEnd/>
            <a:tailEnd/>
          </a:ln>
        </p:spPr>
      </p:pic>
      <p:pic>
        <p:nvPicPr>
          <p:cNvPr id="6" name="Image 5" descr="Une image contenant texte, journal, affiche, plein air&#10;&#10;Description générée automatiquement">
            <a:extLst>
              <a:ext uri="{FF2B5EF4-FFF2-40B4-BE49-F238E27FC236}">
                <a16:creationId xmlns:a16="http://schemas.microsoft.com/office/drawing/2014/main" id="{91EB5EAD-B45B-60C7-2F4D-41CB621957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5346" y="986228"/>
            <a:ext cx="2368365" cy="3259525"/>
          </a:xfrm>
          <a:prstGeom prst="rect">
            <a:avLst/>
          </a:prstGeom>
        </p:spPr>
      </p:pic>
    </p:spTree>
    <p:extLst>
      <p:ext uri="{BB962C8B-B14F-4D97-AF65-F5344CB8AC3E}">
        <p14:creationId xmlns:p14="http://schemas.microsoft.com/office/powerpoint/2010/main" val="253203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A512E3-661A-C59C-4FB8-129283BBB781}"/>
              </a:ext>
            </a:extLst>
          </p:cNvPr>
          <p:cNvSpPr>
            <a:spLocks noGrp="1"/>
          </p:cNvSpPr>
          <p:nvPr>
            <p:ph type="title"/>
          </p:nvPr>
        </p:nvSpPr>
        <p:spPr>
          <a:xfrm>
            <a:off x="1536700" y="609600"/>
            <a:ext cx="7737302" cy="1320800"/>
          </a:xfrm>
        </p:spPr>
        <p:txBody>
          <a:bodyPr/>
          <a:lstStyle/>
          <a:p>
            <a:r>
              <a:rPr lang="fr-FR" dirty="0"/>
              <a:t>Conclusion sur l’analyse financière</a:t>
            </a:r>
          </a:p>
        </p:txBody>
      </p:sp>
      <p:sp>
        <p:nvSpPr>
          <p:cNvPr id="3" name="Espace réservé du contenu 2">
            <a:extLst>
              <a:ext uri="{FF2B5EF4-FFF2-40B4-BE49-F238E27FC236}">
                <a16:creationId xmlns:a16="http://schemas.microsoft.com/office/drawing/2014/main" id="{C78E9DF6-C369-F663-803F-653712ED60A0}"/>
              </a:ext>
            </a:extLst>
          </p:cNvPr>
          <p:cNvSpPr>
            <a:spLocks noGrp="1"/>
          </p:cNvSpPr>
          <p:nvPr>
            <p:ph idx="1"/>
          </p:nvPr>
        </p:nvSpPr>
        <p:spPr>
          <a:xfrm>
            <a:off x="832078" y="1488613"/>
            <a:ext cx="9240836" cy="4621901"/>
          </a:xfrm>
        </p:spPr>
        <p:txBody>
          <a:bodyPr>
            <a:normAutofit fontScale="92500" lnSpcReduction="10000"/>
          </a:bodyPr>
          <a:lstStyle/>
          <a:p>
            <a:r>
              <a:rPr lang="fr-FR" sz="2400" dirty="0"/>
              <a:t>Cette année 2023, après une année de perte en 2022 (due essentiellement à l’épuration dans les comptes de provisions) renoue avec un résultat positif non négligeable de 8834,46€</a:t>
            </a:r>
          </a:p>
          <a:p>
            <a:r>
              <a:rPr lang="fr-FR" sz="2400" dirty="0"/>
              <a:t>C’est le résultat des évènements exceptionnels que nous avons vécus en 2022 et 2023 avec une maîtrise des coûts tout au long de ces projets et l’aide de nos partenaires officiels.</a:t>
            </a:r>
          </a:p>
          <a:p>
            <a:r>
              <a:rPr lang="fr-FR" sz="2400" dirty="0"/>
              <a:t>Nous devons insister sur le fait que ce résultat doit énormément à  l’engagement de nos bénévoles qui tout au long de ces aventures n’ont eu de cesse de donner de leurs temps pour limiter les coûts</a:t>
            </a:r>
          </a:p>
          <a:p>
            <a:r>
              <a:rPr lang="fr-FR" sz="2400" dirty="0"/>
              <a:t>Merci à eux et à tous que leurs efforts ont conduit à ce résultat qui nous permet de renforcer pour les années à venir nos réserves permettant d’aborder l’aventure de l’emploi plein temps avec sérénité.</a:t>
            </a:r>
          </a:p>
          <a:p>
            <a:endParaRPr lang="fr-FR" sz="2400" dirty="0"/>
          </a:p>
        </p:txBody>
      </p:sp>
    </p:spTree>
    <p:extLst>
      <p:ext uri="{BB962C8B-B14F-4D97-AF65-F5344CB8AC3E}">
        <p14:creationId xmlns:p14="http://schemas.microsoft.com/office/powerpoint/2010/main" val="3788566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5BD25F-1618-700A-2711-79B4857553B5}"/>
              </a:ext>
            </a:extLst>
          </p:cNvPr>
          <p:cNvSpPr>
            <a:spLocks noGrp="1"/>
          </p:cNvSpPr>
          <p:nvPr>
            <p:ph type="title"/>
          </p:nvPr>
        </p:nvSpPr>
        <p:spPr>
          <a:xfrm>
            <a:off x="712177" y="1659792"/>
            <a:ext cx="8750300" cy="914595"/>
          </a:xfrm>
        </p:spPr>
        <p:txBody>
          <a:bodyPr/>
          <a:lstStyle/>
          <a:p>
            <a:r>
              <a:rPr lang="fr-FR" dirty="0"/>
              <a:t>Approbation du rapport financier 2022</a:t>
            </a:r>
          </a:p>
        </p:txBody>
      </p:sp>
      <p:sp>
        <p:nvSpPr>
          <p:cNvPr id="4" name="Titre 1">
            <a:extLst>
              <a:ext uri="{FF2B5EF4-FFF2-40B4-BE49-F238E27FC236}">
                <a16:creationId xmlns:a16="http://schemas.microsoft.com/office/drawing/2014/main" id="{1D6B15D2-7732-B27D-D954-F0281F39A274}"/>
              </a:ext>
            </a:extLst>
          </p:cNvPr>
          <p:cNvSpPr txBox="1">
            <a:spLocks/>
          </p:cNvSpPr>
          <p:nvPr/>
        </p:nvSpPr>
        <p:spPr>
          <a:xfrm>
            <a:off x="712177" y="2971702"/>
            <a:ext cx="8750300" cy="914595"/>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Nous soumettons à votre vote le quitus au trésorier</a:t>
            </a:r>
          </a:p>
        </p:txBody>
      </p:sp>
    </p:spTree>
    <p:extLst>
      <p:ext uri="{BB962C8B-B14F-4D97-AF65-F5344CB8AC3E}">
        <p14:creationId xmlns:p14="http://schemas.microsoft.com/office/powerpoint/2010/main" val="203984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BE71CB-D071-5715-40D6-681DC3442072}"/>
              </a:ext>
            </a:extLst>
          </p:cNvPr>
          <p:cNvSpPr>
            <a:spLocks noGrp="1"/>
          </p:cNvSpPr>
          <p:nvPr>
            <p:ph type="ctrTitle"/>
          </p:nvPr>
        </p:nvSpPr>
        <p:spPr>
          <a:xfrm>
            <a:off x="745588" y="2404534"/>
            <a:ext cx="8961119" cy="1646302"/>
          </a:xfrm>
        </p:spPr>
        <p:txBody>
          <a:bodyPr/>
          <a:lstStyle/>
          <a:p>
            <a:r>
              <a:rPr lang="fr-FR" dirty="0"/>
              <a:t>BUDGET PRÉVISIONNEL 2024</a:t>
            </a:r>
          </a:p>
        </p:txBody>
      </p:sp>
    </p:spTree>
    <p:extLst>
      <p:ext uri="{BB962C8B-B14F-4D97-AF65-F5344CB8AC3E}">
        <p14:creationId xmlns:p14="http://schemas.microsoft.com/office/powerpoint/2010/main" val="87316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2"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Isosceles Triangle 12">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6"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7" name="Isosceles Triangle 16">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8" name="Isosceles Triangle 17">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p:nvSpPr>
          <p:cNvPr id="2" name="Titre 1">
            <a:extLst>
              <a:ext uri="{FF2B5EF4-FFF2-40B4-BE49-F238E27FC236}">
                <a16:creationId xmlns:a16="http://schemas.microsoft.com/office/drawing/2014/main" id="{7CD0A7DA-BAE5-EF8B-BD4B-60271E010B75}"/>
              </a:ext>
            </a:extLst>
          </p:cNvPr>
          <p:cNvSpPr>
            <a:spLocks noGrp="1"/>
          </p:cNvSpPr>
          <p:nvPr>
            <p:ph type="title"/>
          </p:nvPr>
        </p:nvSpPr>
        <p:spPr>
          <a:xfrm>
            <a:off x="1317505" y="428224"/>
            <a:ext cx="8288032" cy="1096316"/>
          </a:xfrm>
        </p:spPr>
        <p:txBody>
          <a:bodyPr vert="horz" lIns="91440" tIns="45720" rIns="91440" bIns="45720" rtlCol="0" anchor="b">
            <a:normAutofit/>
          </a:bodyPr>
          <a:lstStyle/>
          <a:p>
            <a:pPr algn="ctr">
              <a:lnSpc>
                <a:spcPct val="90000"/>
              </a:lnSpc>
            </a:pPr>
            <a:r>
              <a:rPr lang="en-US" sz="3400" kern="1200" dirty="0">
                <a:solidFill>
                  <a:schemeClr val="accent1"/>
                </a:solidFill>
                <a:latin typeface="+mj-lt"/>
                <a:ea typeface="+mj-ea"/>
                <a:cs typeface="+mj-cs"/>
              </a:rPr>
              <a:t>Budget </a:t>
            </a:r>
            <a:r>
              <a:rPr lang="en-US" sz="3400" kern="1200" dirty="0" err="1">
                <a:solidFill>
                  <a:schemeClr val="accent1"/>
                </a:solidFill>
                <a:latin typeface="+mj-lt"/>
                <a:ea typeface="+mj-ea"/>
                <a:cs typeface="+mj-cs"/>
              </a:rPr>
              <a:t>prévisionnel</a:t>
            </a:r>
            <a:br>
              <a:rPr lang="en-US" sz="3400" kern="1200" dirty="0">
                <a:solidFill>
                  <a:schemeClr val="accent1"/>
                </a:solidFill>
                <a:latin typeface="+mj-lt"/>
                <a:ea typeface="+mj-ea"/>
                <a:cs typeface="+mj-cs"/>
              </a:rPr>
            </a:br>
            <a:r>
              <a:rPr lang="en-US" sz="3400" kern="1200" dirty="0">
                <a:solidFill>
                  <a:schemeClr val="accent1"/>
                </a:solidFill>
                <a:latin typeface="+mj-lt"/>
                <a:ea typeface="+mj-ea"/>
                <a:cs typeface="+mj-cs"/>
              </a:rPr>
              <a:t>(Charges)</a:t>
            </a:r>
          </a:p>
        </p:txBody>
      </p:sp>
      <p:graphicFrame>
        <p:nvGraphicFramePr>
          <p:cNvPr id="3" name="Tableau 2">
            <a:extLst>
              <a:ext uri="{FF2B5EF4-FFF2-40B4-BE49-F238E27FC236}">
                <a16:creationId xmlns:a16="http://schemas.microsoft.com/office/drawing/2014/main" id="{161D2808-6952-355E-8109-E4ECD1503F45}"/>
              </a:ext>
            </a:extLst>
          </p:cNvPr>
          <p:cNvGraphicFramePr>
            <a:graphicFrameLocks noGrp="1"/>
          </p:cNvGraphicFramePr>
          <p:nvPr>
            <p:extLst>
              <p:ext uri="{D42A27DB-BD31-4B8C-83A1-F6EECF244321}">
                <p14:modId xmlns:p14="http://schemas.microsoft.com/office/powerpoint/2010/main" val="805960114"/>
              </p:ext>
            </p:extLst>
          </p:nvPr>
        </p:nvGraphicFramePr>
        <p:xfrm>
          <a:off x="842597" y="1961231"/>
          <a:ext cx="8891098" cy="4468537"/>
        </p:xfrm>
        <a:graphic>
          <a:graphicData uri="http://schemas.openxmlformats.org/drawingml/2006/table">
            <a:tbl>
              <a:tblPr firstRow="1" bandRow="1">
                <a:tableStyleId>{5C22544A-7EE6-4342-B048-85BDC9FD1C3A}</a:tableStyleId>
              </a:tblPr>
              <a:tblGrid>
                <a:gridCol w="599257">
                  <a:extLst>
                    <a:ext uri="{9D8B030D-6E8A-4147-A177-3AD203B41FA5}">
                      <a16:colId xmlns:a16="http://schemas.microsoft.com/office/drawing/2014/main" val="2564244592"/>
                    </a:ext>
                  </a:extLst>
                </a:gridCol>
                <a:gridCol w="2429745">
                  <a:extLst>
                    <a:ext uri="{9D8B030D-6E8A-4147-A177-3AD203B41FA5}">
                      <a16:colId xmlns:a16="http://schemas.microsoft.com/office/drawing/2014/main" val="1834826751"/>
                    </a:ext>
                  </a:extLst>
                </a:gridCol>
                <a:gridCol w="1681545">
                  <a:extLst>
                    <a:ext uri="{9D8B030D-6E8A-4147-A177-3AD203B41FA5}">
                      <a16:colId xmlns:a16="http://schemas.microsoft.com/office/drawing/2014/main" val="3788449559"/>
                    </a:ext>
                  </a:extLst>
                </a:gridCol>
                <a:gridCol w="4180551">
                  <a:extLst>
                    <a:ext uri="{9D8B030D-6E8A-4147-A177-3AD203B41FA5}">
                      <a16:colId xmlns:a16="http://schemas.microsoft.com/office/drawing/2014/main" val="2191566518"/>
                    </a:ext>
                  </a:extLst>
                </a:gridCol>
              </a:tblGrid>
              <a:tr h="278911">
                <a:tc>
                  <a:txBody>
                    <a:bodyPr/>
                    <a:lstStyle/>
                    <a:p>
                      <a:pPr algn="ctr" fontAlgn="ctr"/>
                      <a:r>
                        <a:rPr lang="fr-FR" sz="1100" u="none" strike="noStrike" dirty="0" err="1">
                          <a:effectLst/>
                        </a:rPr>
                        <a:t>n°cptem</a:t>
                      </a:r>
                      <a:endParaRPr lang="fr-FR" sz="1100" b="1" i="0" u="none" strike="noStrike" dirty="0">
                        <a:solidFill>
                          <a:srgbClr val="000000"/>
                        </a:solidFill>
                        <a:effectLst/>
                        <a:latin typeface="Arial" panose="020B0604020202020204" pitchFamily="34" charset="0"/>
                      </a:endParaRPr>
                    </a:p>
                  </a:txBody>
                  <a:tcPr marL="7182" marR="7182" marT="7182" marB="0" anchor="ctr"/>
                </a:tc>
                <a:tc>
                  <a:txBody>
                    <a:bodyPr/>
                    <a:lstStyle/>
                    <a:p>
                      <a:pPr algn="ctr" fontAlgn="ctr"/>
                      <a:r>
                        <a:rPr lang="fr-FR" sz="1100" u="none" strike="noStrike">
                          <a:effectLst/>
                        </a:rPr>
                        <a:t>CHARGES</a:t>
                      </a:r>
                      <a:endParaRPr lang="fr-FR" sz="1100" b="1" i="0" u="none" strike="noStrike">
                        <a:solidFill>
                          <a:srgbClr val="2E75B5"/>
                        </a:solidFill>
                        <a:effectLst/>
                        <a:latin typeface="Arial" panose="020B0604020202020204" pitchFamily="34" charset="0"/>
                      </a:endParaRPr>
                    </a:p>
                  </a:txBody>
                  <a:tcPr marL="7182" marR="7182" marT="7182" marB="0" anchor="ctr"/>
                </a:tc>
                <a:tc>
                  <a:txBody>
                    <a:bodyPr/>
                    <a:lstStyle/>
                    <a:p>
                      <a:pPr algn="ctr" fontAlgn="ctr"/>
                      <a:r>
                        <a:rPr lang="fr-FR" sz="1100" u="none" strike="noStrike">
                          <a:effectLst/>
                        </a:rPr>
                        <a:t> BP 2024 </a:t>
                      </a:r>
                      <a:endParaRPr lang="fr-FR" sz="1100" b="1" i="0" u="none" strike="noStrike">
                        <a:solidFill>
                          <a:srgbClr val="000000"/>
                        </a:solidFill>
                        <a:effectLst/>
                        <a:latin typeface="Arial" panose="020B0604020202020204" pitchFamily="34" charset="0"/>
                      </a:endParaRPr>
                    </a:p>
                  </a:txBody>
                  <a:tcPr marL="7182" marR="7182" marT="7182" marB="0" anchor="ctr"/>
                </a:tc>
                <a:tc>
                  <a:txBody>
                    <a:bodyPr/>
                    <a:lstStyle/>
                    <a:p>
                      <a:pPr algn="ctr" fontAlgn="ctr"/>
                      <a:r>
                        <a:rPr lang="fr-FR" sz="1100" u="none" strike="noStrike">
                          <a:effectLst/>
                        </a:rPr>
                        <a:t> Commentaires </a:t>
                      </a:r>
                      <a:endParaRPr lang="fr-FR" sz="1100" b="1"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1568869280"/>
                  </a:ext>
                </a:extLst>
              </a:tr>
              <a:tr h="503232">
                <a:tc>
                  <a:txBody>
                    <a:bodyPr/>
                    <a:lstStyle/>
                    <a:p>
                      <a:pPr algn="ctr" fontAlgn="ctr"/>
                      <a:r>
                        <a:rPr lang="fr-FR" sz="1100" u="none" strike="noStrike">
                          <a:effectLst/>
                        </a:rPr>
                        <a:t>60</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ACHATS</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16 990 € </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Petits matériels d'archerie, fonctionnement salle (estimé 10000€), entretien, achats divers, kits etc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3016623914"/>
                  </a:ext>
                </a:extLst>
              </a:tr>
              <a:tr h="278911">
                <a:tc>
                  <a:txBody>
                    <a:bodyPr/>
                    <a:lstStyle/>
                    <a:p>
                      <a:pPr algn="ctr" fontAlgn="ctr"/>
                      <a:r>
                        <a:rPr lang="fr-FR" sz="1100" u="none" strike="noStrike">
                          <a:effectLst/>
                        </a:rPr>
                        <a:t>61</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SERVICES EXTÉRIEURS</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6 510 € </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Locations, entretiens, assurance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2485856476"/>
                  </a:ext>
                </a:extLst>
              </a:tr>
              <a:tr h="503232">
                <a:tc>
                  <a:txBody>
                    <a:bodyPr/>
                    <a:lstStyle/>
                    <a:p>
                      <a:pPr algn="ctr" fontAlgn="ctr"/>
                      <a:r>
                        <a:rPr lang="fr-FR" sz="1100" u="none" strike="noStrike">
                          <a:effectLst/>
                        </a:rPr>
                        <a:t>62</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AUTRES SERVICES EXTERIEURS</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dirty="0">
                          <a:effectLst/>
                        </a:rPr>
                        <a:t>                    13 740 € </a:t>
                      </a:r>
                      <a:endParaRPr lang="fr-FR" sz="1100" b="0" i="0" u="none" strike="noStrike" dirty="0">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dirty="0">
                          <a:effectLst/>
                        </a:rPr>
                        <a:t> Temps d’entraîneur pro de janvier à juin (</a:t>
                      </a:r>
                      <a:r>
                        <a:rPr lang="fr-FR" sz="1100" u="none" strike="noStrike" dirty="0" err="1">
                          <a:effectLst/>
                        </a:rPr>
                        <a:t>cf</a:t>
                      </a:r>
                      <a:r>
                        <a:rPr lang="fr-FR" sz="1100" u="none" strike="noStrike" dirty="0">
                          <a:effectLst/>
                        </a:rPr>
                        <a:t> calcul) base 21h/</a:t>
                      </a:r>
                      <a:r>
                        <a:rPr lang="fr-FR" sz="1100" u="none" strike="noStrike" dirty="0" err="1">
                          <a:effectLst/>
                        </a:rPr>
                        <a:t>sem</a:t>
                      </a:r>
                      <a:r>
                        <a:rPr lang="fr-FR" sz="1100" u="none" strike="noStrike" dirty="0">
                          <a:effectLst/>
                        </a:rPr>
                        <a:t> sur base contrat d'honoraires</a:t>
                      </a:r>
                      <a:endParaRPr lang="fr-FR" sz="1100" b="0" i="0" u="none" strike="noStrike" dirty="0">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2769704096"/>
                  </a:ext>
                </a:extLst>
              </a:tr>
              <a:tr h="278911">
                <a:tc>
                  <a:txBody>
                    <a:bodyPr/>
                    <a:lstStyle/>
                    <a:p>
                      <a:pPr algn="ctr" fontAlgn="ctr"/>
                      <a:r>
                        <a:rPr lang="fr-FR" sz="1100" u="none" strike="noStrike">
                          <a:effectLst/>
                        </a:rPr>
                        <a:t>62</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FRAIS DE CHAMPIONNATS</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18 550 € </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Inclus récompenses, inscriptions, défraiements, etc..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2807867509"/>
                  </a:ext>
                </a:extLst>
              </a:tr>
              <a:tr h="503232">
                <a:tc>
                  <a:txBody>
                    <a:bodyPr/>
                    <a:lstStyle/>
                    <a:p>
                      <a:pPr algn="ctr" fontAlgn="ctr"/>
                      <a:r>
                        <a:rPr lang="fr-FR" sz="1100" u="none" strike="noStrike">
                          <a:effectLst/>
                        </a:rPr>
                        <a:t>626</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Administratif et fonctionnement Compagnie</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290 € </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173284728"/>
                  </a:ext>
                </a:extLst>
              </a:tr>
              <a:tr h="503232">
                <a:tc>
                  <a:txBody>
                    <a:bodyPr/>
                    <a:lstStyle/>
                    <a:p>
                      <a:pPr algn="ctr" fontAlgn="ctr"/>
                      <a:r>
                        <a:rPr lang="fr-FR" sz="1100" u="none" strike="noStrike">
                          <a:effectLst/>
                        </a:rPr>
                        <a:t>64</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RÉMUNÉRATION DU PERSONNEL</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14 702 € </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Septembre à décembre 2024 en CDI TEMPS PLEIN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2412541393"/>
                  </a:ext>
                </a:extLst>
              </a:tr>
              <a:tr h="503232">
                <a:tc>
                  <a:txBody>
                    <a:bodyPr/>
                    <a:lstStyle/>
                    <a:p>
                      <a:pPr algn="ctr" fontAlgn="ctr"/>
                      <a:r>
                        <a:rPr lang="fr-FR" sz="1100" u="none" strike="noStrike">
                          <a:effectLst/>
                        </a:rPr>
                        <a:t>65</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AUTRES CHARGES DE GESTION COURANTE</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dirty="0">
                          <a:effectLst/>
                        </a:rPr>
                        <a:t>                    10 265 € </a:t>
                      </a:r>
                      <a:endParaRPr lang="fr-FR" sz="1100" b="0" i="0" u="none" strike="noStrike" dirty="0">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Formation et part fédérales des licences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961337368"/>
                  </a:ext>
                </a:extLst>
              </a:tr>
              <a:tr h="278911">
                <a:tc>
                  <a:txBody>
                    <a:bodyPr/>
                    <a:lstStyle/>
                    <a:p>
                      <a:pPr algn="ctr" fontAlgn="ctr"/>
                      <a:r>
                        <a:rPr lang="fr-FR" sz="1100" u="none" strike="noStrike">
                          <a:effectLst/>
                        </a:rPr>
                        <a:t>66</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CHARGES FINANCIERES</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dirty="0">
                          <a:effectLst/>
                        </a:rPr>
                        <a:t>                              1 € </a:t>
                      </a:r>
                      <a:endParaRPr lang="fr-FR" sz="1100" b="0" i="0" u="none" strike="noStrike" dirty="0">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2657664724"/>
                  </a:ext>
                </a:extLst>
              </a:tr>
              <a:tr h="278911">
                <a:tc>
                  <a:txBody>
                    <a:bodyPr/>
                    <a:lstStyle/>
                    <a:p>
                      <a:pPr algn="ctr" fontAlgn="ctr"/>
                      <a:r>
                        <a:rPr lang="fr-FR" sz="1100" u="none" strike="noStrike">
                          <a:effectLst/>
                        </a:rPr>
                        <a:t>67</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CHARGES EXCEPTIONNELLES</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120 € </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1131031184"/>
                  </a:ext>
                </a:extLst>
              </a:tr>
              <a:tr h="278911">
                <a:tc>
                  <a:txBody>
                    <a:bodyPr/>
                    <a:lstStyle/>
                    <a:p>
                      <a:pPr algn="ctr" fontAlgn="ctr"/>
                      <a:r>
                        <a:rPr lang="fr-FR" sz="1100" u="none" strike="noStrike">
                          <a:effectLst/>
                        </a:rPr>
                        <a:t>68</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DOTATION AUX AMTS</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8 376 € </a:t>
                      </a:r>
                      <a:endParaRPr lang="fr-FR" sz="1100" b="0"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 Dotation aux PROVISION pour réserves salaires </a:t>
                      </a:r>
                      <a:endParaRPr lang="fr-FR" sz="1100" b="0" i="0" u="none" strike="noStrike">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1927915857"/>
                  </a:ext>
                </a:extLst>
              </a:tr>
              <a:tr h="278911">
                <a:tc>
                  <a:txBody>
                    <a:bodyPr/>
                    <a:lstStyle/>
                    <a:p>
                      <a:pPr algn="ctr" fontAlgn="ctr"/>
                      <a:r>
                        <a:rPr lang="fr-FR" sz="1100" u="none" strike="noStrike">
                          <a:effectLst/>
                        </a:rPr>
                        <a:t> </a:t>
                      </a:r>
                      <a:endParaRPr lang="fr-FR" sz="1100" b="1" i="0" u="none" strike="noStrike">
                        <a:solidFill>
                          <a:srgbClr val="000000"/>
                        </a:solidFill>
                        <a:effectLst/>
                        <a:latin typeface="Arial" panose="020B0604020202020204" pitchFamily="34" charset="0"/>
                      </a:endParaRPr>
                    </a:p>
                  </a:txBody>
                  <a:tcPr marL="7182" marR="7182" marT="7182" marB="0" anchor="ctr"/>
                </a:tc>
                <a:tc>
                  <a:txBody>
                    <a:bodyPr/>
                    <a:lstStyle/>
                    <a:p>
                      <a:pPr algn="l" fontAlgn="ctr"/>
                      <a:r>
                        <a:rPr lang="fr-FR" sz="1100" u="none" strike="noStrike">
                          <a:effectLst/>
                        </a:rPr>
                        <a:t>Total des charges</a:t>
                      </a:r>
                      <a:endParaRPr lang="fr-FR" sz="1100" b="1" i="0" u="none" strike="noStrike">
                        <a:solidFill>
                          <a:srgbClr val="000000"/>
                        </a:solidFill>
                        <a:effectLst/>
                        <a:latin typeface="Arial" panose="020B0604020202020204" pitchFamily="34" charset="0"/>
                      </a:endParaRPr>
                    </a:p>
                  </a:txBody>
                  <a:tcPr marL="7182" marR="7182" marT="7182" marB="0" anchor="ctr"/>
                </a:tc>
                <a:tc>
                  <a:txBody>
                    <a:bodyPr/>
                    <a:lstStyle/>
                    <a:p>
                      <a:pPr algn="ctr" fontAlgn="ctr"/>
                      <a:r>
                        <a:rPr lang="fr-FR" sz="1100" u="none" strike="noStrike">
                          <a:effectLst/>
                        </a:rPr>
                        <a:t>                    89 544 € </a:t>
                      </a:r>
                      <a:endParaRPr lang="fr-FR" sz="1100" b="1" i="0" u="none" strike="noStrike">
                        <a:solidFill>
                          <a:srgbClr val="000000"/>
                        </a:solidFill>
                        <a:effectLst/>
                        <a:latin typeface="Arial" panose="020B0604020202020204" pitchFamily="34" charset="0"/>
                      </a:endParaRPr>
                    </a:p>
                  </a:txBody>
                  <a:tcPr marL="7182" marR="7182" marT="7182" marB="0" anchor="ctr"/>
                </a:tc>
                <a:tc>
                  <a:txBody>
                    <a:bodyPr/>
                    <a:lstStyle/>
                    <a:p>
                      <a:pPr algn="ctr" fontAlgn="ctr"/>
                      <a:r>
                        <a:rPr lang="fr-FR" sz="1100" u="none" strike="noStrike" dirty="0">
                          <a:effectLst/>
                        </a:rPr>
                        <a:t> </a:t>
                      </a:r>
                      <a:endParaRPr lang="fr-FR" sz="1100" b="1" i="0" u="none" strike="noStrike" dirty="0">
                        <a:solidFill>
                          <a:srgbClr val="000000"/>
                        </a:solidFill>
                        <a:effectLst/>
                        <a:latin typeface="Arial" panose="020B0604020202020204" pitchFamily="34" charset="0"/>
                      </a:endParaRPr>
                    </a:p>
                  </a:txBody>
                  <a:tcPr marL="7182" marR="7182" marT="7182" marB="0" anchor="ctr"/>
                </a:tc>
                <a:extLst>
                  <a:ext uri="{0D108BD9-81ED-4DB2-BD59-A6C34878D82A}">
                    <a16:rowId xmlns:a16="http://schemas.microsoft.com/office/drawing/2014/main" val="705181856"/>
                  </a:ext>
                </a:extLst>
              </a:tr>
            </a:tbl>
          </a:graphicData>
        </a:graphic>
      </p:graphicFrame>
    </p:spTree>
    <p:extLst>
      <p:ext uri="{BB962C8B-B14F-4D97-AF65-F5344CB8AC3E}">
        <p14:creationId xmlns:p14="http://schemas.microsoft.com/office/powerpoint/2010/main" val="2460778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77"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78" name="Isosceles Triangle 77">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79"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80"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81"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82" name="Isosceles Triangle 81">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83" name="Isosceles Triangle 82">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p:nvSpPr>
          <p:cNvPr id="2" name="Titre 1">
            <a:extLst>
              <a:ext uri="{FF2B5EF4-FFF2-40B4-BE49-F238E27FC236}">
                <a16:creationId xmlns:a16="http://schemas.microsoft.com/office/drawing/2014/main" id="{7CD0A7DA-BAE5-EF8B-BD4B-60271E010B75}"/>
              </a:ext>
            </a:extLst>
          </p:cNvPr>
          <p:cNvSpPr>
            <a:spLocks noGrp="1"/>
          </p:cNvSpPr>
          <p:nvPr>
            <p:ph type="title"/>
          </p:nvPr>
        </p:nvSpPr>
        <p:spPr>
          <a:xfrm>
            <a:off x="1519014" y="488892"/>
            <a:ext cx="8288032" cy="1096316"/>
          </a:xfrm>
        </p:spPr>
        <p:txBody>
          <a:bodyPr vert="horz" lIns="91440" tIns="45720" rIns="91440" bIns="45720" rtlCol="0" anchor="b">
            <a:normAutofit/>
          </a:bodyPr>
          <a:lstStyle/>
          <a:p>
            <a:pPr algn="ctr">
              <a:lnSpc>
                <a:spcPct val="90000"/>
              </a:lnSpc>
            </a:pPr>
            <a:r>
              <a:rPr lang="en-US" sz="3400" kern="1200" dirty="0">
                <a:solidFill>
                  <a:schemeClr val="accent1"/>
                </a:solidFill>
                <a:latin typeface="+mj-lt"/>
                <a:ea typeface="+mj-ea"/>
                <a:cs typeface="+mj-cs"/>
              </a:rPr>
              <a:t>Budget </a:t>
            </a:r>
            <a:r>
              <a:rPr lang="en-US" sz="3400" kern="1200" dirty="0" err="1">
                <a:solidFill>
                  <a:schemeClr val="accent1"/>
                </a:solidFill>
                <a:latin typeface="+mj-lt"/>
                <a:ea typeface="+mj-ea"/>
                <a:cs typeface="+mj-cs"/>
              </a:rPr>
              <a:t>prévisionnel</a:t>
            </a:r>
            <a:br>
              <a:rPr lang="en-US" sz="3400" kern="1200" dirty="0">
                <a:solidFill>
                  <a:schemeClr val="accent1"/>
                </a:solidFill>
                <a:latin typeface="+mj-lt"/>
                <a:ea typeface="+mj-ea"/>
                <a:cs typeface="+mj-cs"/>
              </a:rPr>
            </a:br>
            <a:r>
              <a:rPr lang="en-US" sz="3400" kern="1200" dirty="0">
                <a:solidFill>
                  <a:schemeClr val="accent1"/>
                </a:solidFill>
                <a:latin typeface="+mj-lt"/>
                <a:ea typeface="+mj-ea"/>
                <a:cs typeface="+mj-cs"/>
              </a:rPr>
              <a:t>(</a:t>
            </a:r>
            <a:r>
              <a:rPr lang="en-US" sz="3400" kern="1200" dirty="0" err="1">
                <a:solidFill>
                  <a:schemeClr val="accent1"/>
                </a:solidFill>
                <a:latin typeface="+mj-lt"/>
                <a:ea typeface="+mj-ea"/>
                <a:cs typeface="+mj-cs"/>
              </a:rPr>
              <a:t>Produits</a:t>
            </a:r>
            <a:r>
              <a:rPr lang="en-US" sz="3400" kern="1200" dirty="0">
                <a:solidFill>
                  <a:schemeClr val="accent1"/>
                </a:solidFill>
                <a:latin typeface="+mj-lt"/>
                <a:ea typeface="+mj-ea"/>
                <a:cs typeface="+mj-cs"/>
              </a:rPr>
              <a:t>)</a:t>
            </a:r>
          </a:p>
        </p:txBody>
      </p:sp>
      <p:graphicFrame>
        <p:nvGraphicFramePr>
          <p:cNvPr id="6" name="Tableau 5">
            <a:extLst>
              <a:ext uri="{FF2B5EF4-FFF2-40B4-BE49-F238E27FC236}">
                <a16:creationId xmlns:a16="http://schemas.microsoft.com/office/drawing/2014/main" id="{17174919-2CF0-7C5B-C181-D981DC1F131E}"/>
              </a:ext>
            </a:extLst>
          </p:cNvPr>
          <p:cNvGraphicFramePr>
            <a:graphicFrameLocks noGrp="1"/>
          </p:cNvGraphicFramePr>
          <p:nvPr>
            <p:extLst>
              <p:ext uri="{D42A27DB-BD31-4B8C-83A1-F6EECF244321}">
                <p14:modId xmlns:p14="http://schemas.microsoft.com/office/powerpoint/2010/main" val="1571070126"/>
              </p:ext>
            </p:extLst>
          </p:nvPr>
        </p:nvGraphicFramePr>
        <p:xfrm>
          <a:off x="1151115" y="1857829"/>
          <a:ext cx="8216721" cy="4674763"/>
        </p:xfrm>
        <a:graphic>
          <a:graphicData uri="http://schemas.openxmlformats.org/drawingml/2006/table">
            <a:tbl>
              <a:tblPr firstRow="1" bandRow="1">
                <a:noFill/>
                <a:tableStyleId>{5C22544A-7EE6-4342-B048-85BDC9FD1C3A}</a:tableStyleId>
              </a:tblPr>
              <a:tblGrid>
                <a:gridCol w="664114">
                  <a:extLst>
                    <a:ext uri="{9D8B030D-6E8A-4147-A177-3AD203B41FA5}">
                      <a16:colId xmlns:a16="http://schemas.microsoft.com/office/drawing/2014/main" val="1234809106"/>
                    </a:ext>
                  </a:extLst>
                </a:gridCol>
                <a:gridCol w="2741652">
                  <a:extLst>
                    <a:ext uri="{9D8B030D-6E8A-4147-A177-3AD203B41FA5}">
                      <a16:colId xmlns:a16="http://schemas.microsoft.com/office/drawing/2014/main" val="1998735097"/>
                    </a:ext>
                  </a:extLst>
                </a:gridCol>
                <a:gridCol w="1454845">
                  <a:extLst>
                    <a:ext uri="{9D8B030D-6E8A-4147-A177-3AD203B41FA5}">
                      <a16:colId xmlns:a16="http://schemas.microsoft.com/office/drawing/2014/main" val="2914536671"/>
                    </a:ext>
                  </a:extLst>
                </a:gridCol>
                <a:gridCol w="3356110">
                  <a:extLst>
                    <a:ext uri="{9D8B030D-6E8A-4147-A177-3AD203B41FA5}">
                      <a16:colId xmlns:a16="http://schemas.microsoft.com/office/drawing/2014/main" val="1897882444"/>
                    </a:ext>
                  </a:extLst>
                </a:gridCol>
              </a:tblGrid>
              <a:tr h="221868">
                <a:tc>
                  <a:txBody>
                    <a:bodyPr/>
                    <a:lstStyle/>
                    <a:p>
                      <a:pPr algn="ctr" fontAlgn="ctr"/>
                      <a:r>
                        <a:rPr lang="fr-FR" sz="900" b="1" u="none" strike="noStrike" cap="none" spc="30">
                          <a:solidFill>
                            <a:schemeClr val="tx1"/>
                          </a:solidFill>
                          <a:effectLst/>
                        </a:rPr>
                        <a:t>n°cpte</a:t>
                      </a:r>
                      <a:endParaRPr lang="fr-FR" sz="900" b="1" i="0" u="none" strike="noStrike" cap="none" spc="30">
                        <a:solidFill>
                          <a:schemeClr val="tx1"/>
                        </a:solidFill>
                        <a:effectLst/>
                        <a:latin typeface="Arial" panose="020B0604020202020204" pitchFamily="34" charset="0"/>
                      </a:endParaRPr>
                    </a:p>
                  </a:txBody>
                  <a:tcPr marL="0" marR="4966" marT="22819" marB="0" anchor="ctr">
                    <a:lnL w="12700" cmpd="sng">
                      <a:noFill/>
                      <a:prstDash val="solid"/>
                    </a:lnL>
                    <a:lnR w="12700" cmpd="sng">
                      <a:noFill/>
                      <a:prstDash val="solid"/>
                    </a:lnR>
                    <a:lnT w="19050" cap="flat" cmpd="sng" algn="ctr">
                      <a:solidFill>
                        <a:schemeClr val="accent1"/>
                      </a:solidFill>
                      <a:prstDash val="solid"/>
                    </a:lnT>
                    <a:lnB w="12700" cmpd="sng">
                      <a:noFill/>
                      <a:prstDash val="solid"/>
                    </a:lnB>
                    <a:noFill/>
                  </a:tcPr>
                </a:tc>
                <a:tc>
                  <a:txBody>
                    <a:bodyPr/>
                    <a:lstStyle/>
                    <a:p>
                      <a:pPr algn="ctr" fontAlgn="ctr"/>
                      <a:r>
                        <a:rPr lang="fr-FR" sz="900" b="1" u="none" strike="noStrike" cap="none" spc="30">
                          <a:solidFill>
                            <a:schemeClr val="tx1"/>
                          </a:solidFill>
                          <a:effectLst/>
                        </a:rPr>
                        <a:t>PRODUITS Bilan prévisionnel 2024</a:t>
                      </a:r>
                      <a:endParaRPr lang="fr-FR" sz="900" b="1" i="0" u="none" strike="noStrike" cap="none" spc="30">
                        <a:solidFill>
                          <a:schemeClr val="tx1"/>
                        </a:solidFill>
                        <a:effectLst/>
                        <a:latin typeface="Arial" panose="020B0604020202020204" pitchFamily="34" charset="0"/>
                      </a:endParaRPr>
                    </a:p>
                  </a:txBody>
                  <a:tcPr marL="0" marR="4966" marT="22819" marB="0" anchor="ctr">
                    <a:lnL w="12700" cmpd="sng">
                      <a:noFill/>
                      <a:prstDash val="solid"/>
                    </a:lnL>
                    <a:lnR w="12700" cmpd="sng">
                      <a:noFill/>
                      <a:prstDash val="solid"/>
                    </a:lnR>
                    <a:lnT w="19050" cap="flat" cmpd="sng" algn="ctr">
                      <a:solidFill>
                        <a:schemeClr val="accent1"/>
                      </a:solidFill>
                      <a:prstDash val="solid"/>
                    </a:lnT>
                    <a:lnB w="12700" cmpd="sng">
                      <a:noFill/>
                      <a:prstDash val="solid"/>
                    </a:lnB>
                    <a:noFill/>
                  </a:tcPr>
                </a:tc>
                <a:tc>
                  <a:txBody>
                    <a:bodyPr/>
                    <a:lstStyle/>
                    <a:p>
                      <a:pPr algn="ctr" fontAlgn="ctr"/>
                      <a:r>
                        <a:rPr lang="fr-FR" sz="900" b="1" u="none" strike="noStrike" cap="none" spc="30">
                          <a:solidFill>
                            <a:schemeClr val="tx1"/>
                          </a:solidFill>
                          <a:effectLst/>
                        </a:rPr>
                        <a:t> BP 2024 </a:t>
                      </a:r>
                      <a:endParaRPr lang="fr-FR" sz="900" b="1" i="0" u="none" strike="noStrike" cap="none" spc="30">
                        <a:solidFill>
                          <a:schemeClr val="tx1"/>
                        </a:solidFill>
                        <a:effectLst/>
                        <a:latin typeface="Arial" panose="020B0604020202020204" pitchFamily="34" charset="0"/>
                      </a:endParaRPr>
                    </a:p>
                  </a:txBody>
                  <a:tcPr marL="0" marR="4966" marT="22819" marB="0" anchor="ctr">
                    <a:lnL w="12700" cmpd="sng">
                      <a:noFill/>
                      <a:prstDash val="solid"/>
                    </a:lnL>
                    <a:lnR w="12700" cmpd="sng">
                      <a:noFill/>
                      <a:prstDash val="solid"/>
                    </a:lnR>
                    <a:lnT w="19050" cap="flat" cmpd="sng" algn="ctr">
                      <a:solidFill>
                        <a:schemeClr val="accent1"/>
                      </a:solidFill>
                      <a:prstDash val="solid"/>
                    </a:lnT>
                    <a:lnB w="12700" cmpd="sng">
                      <a:noFill/>
                      <a:prstDash val="solid"/>
                    </a:lnB>
                    <a:noFill/>
                  </a:tcPr>
                </a:tc>
                <a:tc>
                  <a:txBody>
                    <a:bodyPr/>
                    <a:lstStyle/>
                    <a:p>
                      <a:pPr algn="ctr" fontAlgn="ctr"/>
                      <a:r>
                        <a:rPr lang="fr-FR" sz="900" b="1" u="none" strike="noStrike" cap="none" spc="30">
                          <a:solidFill>
                            <a:schemeClr val="tx1"/>
                          </a:solidFill>
                          <a:effectLst/>
                        </a:rPr>
                        <a:t> Commentaires </a:t>
                      </a:r>
                      <a:endParaRPr lang="fr-FR" sz="900" b="1" i="0" u="none" strike="noStrike" cap="none" spc="30">
                        <a:solidFill>
                          <a:schemeClr val="tx1"/>
                        </a:solidFill>
                        <a:effectLst/>
                        <a:latin typeface="Arial" panose="020B0604020202020204" pitchFamily="34" charset="0"/>
                      </a:endParaRPr>
                    </a:p>
                  </a:txBody>
                  <a:tcPr marL="0" marR="4966" marT="22819" marB="0" anchor="ctr">
                    <a:lnL w="12700" cmpd="sng">
                      <a:noFill/>
                      <a:prstDash val="solid"/>
                    </a:lnL>
                    <a:lnR w="12700" cmpd="sng">
                      <a:noFill/>
                      <a:prstDash val="solid"/>
                    </a:lnR>
                    <a:lnT w="19050" cap="flat" cmpd="sng" algn="ctr">
                      <a:solidFill>
                        <a:schemeClr val="accent1"/>
                      </a:solidFill>
                      <a:prstDash val="solid"/>
                    </a:lnT>
                    <a:lnB w="12700" cmpd="sng">
                      <a:noFill/>
                      <a:prstDash val="solid"/>
                    </a:lnB>
                    <a:noFill/>
                  </a:tcPr>
                </a:tc>
                <a:extLst>
                  <a:ext uri="{0D108BD9-81ED-4DB2-BD59-A6C34878D82A}">
                    <a16:rowId xmlns:a16="http://schemas.microsoft.com/office/drawing/2014/main" val="3004634771"/>
                  </a:ext>
                </a:extLst>
              </a:tr>
              <a:tr h="179920">
                <a:tc>
                  <a:txBody>
                    <a:bodyPr/>
                    <a:lstStyle/>
                    <a:p>
                      <a:pPr algn="ctr" fontAlgn="ctr"/>
                      <a:r>
                        <a:rPr lang="fr-FR" sz="700" u="none" strike="noStrike" cap="none" spc="0">
                          <a:solidFill>
                            <a:schemeClr val="tx1"/>
                          </a:solidFill>
                          <a:effectLst/>
                        </a:rPr>
                        <a:t>70</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VENTE, PRESTATION DE SERVICE</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dirty="0">
                          <a:solidFill>
                            <a:schemeClr val="tx1"/>
                          </a:solidFill>
                          <a:effectLst/>
                        </a:rPr>
                        <a:t>              </a:t>
                      </a:r>
                      <a:r>
                        <a:rPr lang="fr-FR" sz="1400" u="none" strike="noStrike" cap="none" spc="0" dirty="0">
                          <a:solidFill>
                            <a:schemeClr val="tx1"/>
                          </a:solidFill>
                          <a:effectLst/>
                        </a:rPr>
                        <a:t>27 984 € </a:t>
                      </a:r>
                      <a:endParaRPr lang="fr-FR" sz="1400" b="0" i="0" u="none" strike="noStrike" cap="none" spc="0" dirty="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Concours, locations de salle, buvettes, animations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1452004849"/>
                  </a:ext>
                </a:extLst>
              </a:tr>
              <a:tr h="179920">
                <a:tc>
                  <a:txBody>
                    <a:bodyPr/>
                    <a:lstStyle/>
                    <a:p>
                      <a:pPr algn="ctr" fontAlgn="ctr"/>
                      <a:r>
                        <a:rPr lang="fr-FR" sz="700" u="none" strike="noStrike" cap="none" spc="0">
                          <a:solidFill>
                            <a:schemeClr val="tx1"/>
                          </a:solidFill>
                          <a:effectLst/>
                        </a:rPr>
                        <a:t>74</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SUBVENTION EXPLOITATION</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1400" u="none" strike="noStrike" cap="none" spc="0">
                          <a:solidFill>
                            <a:schemeClr val="tx1"/>
                          </a:solidFill>
                          <a:effectLst/>
                        </a:rPr>
                        <a:t>      </a:t>
                      </a:r>
                      <a:r>
                        <a:rPr lang="fr-FR" sz="1400" u="none" strike="noStrike" cap="none" spc="0" dirty="0">
                          <a:solidFill>
                            <a:schemeClr val="tx1"/>
                          </a:solidFill>
                          <a:effectLst/>
                        </a:rPr>
                        <a:t>32 610 € </a:t>
                      </a:r>
                      <a:endParaRPr lang="fr-FR" sz="1400" b="0" i="0" u="none" strike="noStrike" cap="none" spc="0" dirty="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1367258208"/>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Subvention Mairie Fonctionnement</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3 000 €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aide à fonctionnement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2980667536"/>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Subvention Mairie aide à l'emploi</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dirty="0">
                          <a:solidFill>
                            <a:schemeClr val="tx1"/>
                          </a:solidFill>
                          <a:effectLst/>
                        </a:rPr>
                        <a:t>                      4 774 € </a:t>
                      </a:r>
                      <a:endParaRPr lang="fr-FR" sz="700" b="0" i="1" u="none" strike="noStrike" cap="none" spc="0" dirty="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Aide à l'emploi 4 mois</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638342858"/>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Subvention Mairie Fluides (sur conso 2023)</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6 667 €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Montant des factures</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16118720"/>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Subvention mise à disposition</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4 000 €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65670101"/>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SUBVENTION CD71 tir à l'arc</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20 €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aide au championnat départemental jeunes</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2678253250"/>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SUBVENTION CRBFC TIR A L'ARC</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360 €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Aide aux équipes en championnat</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2806627574"/>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CONSEIL RÉGIONAL BFC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360 €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considéré 8 à 45</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3426526214"/>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SUBVENTION CONSEIL DÉPARTEMENTAL 71</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920 €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2846157874"/>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Fond pour le Développement de la Vie Associative</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 €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192128138"/>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ANS FFTA</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6 000 €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599186591"/>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ANS FFSA</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1 500 €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4084572292"/>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ANS aide à l'emploi</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2 667 €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Pris en compte septembre à décembre</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907775727"/>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FFTA aide à l'emploi</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2 222 € </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Pris en compte septembre à décembre</a:t>
                      </a:r>
                      <a:endParaRPr lang="fr-FR" sz="700" b="0" i="1"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2543633180"/>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Comité Régional BFC tir à l'arc (aide à équipes)</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120 €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a:t>
                      </a:r>
                      <a:endParaRPr lang="fr-FR" sz="700" b="0" i="1"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005189661"/>
                  </a:ext>
                </a:extLst>
              </a:tr>
              <a:tr h="179920">
                <a:tc>
                  <a:txBody>
                    <a:bodyPr/>
                    <a:lstStyle/>
                    <a:p>
                      <a:pPr algn="ctr" fontAlgn="ctr"/>
                      <a:r>
                        <a:rPr lang="fr-FR" sz="700" u="none" strike="noStrike" cap="none" spc="0">
                          <a:solidFill>
                            <a:schemeClr val="tx1"/>
                          </a:solidFill>
                          <a:effectLst/>
                        </a:rPr>
                        <a:t>75</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AUTRES PRODUITS DE GESTION COURANTE</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1400" u="none" strike="noStrike" cap="none" spc="0" dirty="0">
                          <a:solidFill>
                            <a:schemeClr val="tx1"/>
                          </a:solidFill>
                          <a:effectLst/>
                        </a:rPr>
                        <a:t>              20 016 € </a:t>
                      </a:r>
                      <a:endParaRPr lang="fr-FR" sz="1400" b="0" i="0" u="none" strike="noStrike" cap="none" spc="0" dirty="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Licences  (17116€), dons, sponsoring, abandon de frais, etc.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2448296798"/>
                  </a:ext>
                </a:extLst>
              </a:tr>
              <a:tr h="179920">
                <a:tc>
                  <a:txBody>
                    <a:bodyPr/>
                    <a:lstStyle/>
                    <a:p>
                      <a:pPr algn="ctr" fontAlgn="ctr"/>
                      <a:r>
                        <a:rPr lang="fr-FR" sz="700" u="none" strike="noStrike" cap="none" spc="0">
                          <a:solidFill>
                            <a:schemeClr val="tx1"/>
                          </a:solidFill>
                          <a:effectLst/>
                        </a:rPr>
                        <a:t>76</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PRODUITS FINANCIERS</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100 €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229839503"/>
                  </a:ext>
                </a:extLst>
              </a:tr>
              <a:tr h="179920">
                <a:tc>
                  <a:txBody>
                    <a:bodyPr/>
                    <a:lstStyle/>
                    <a:p>
                      <a:pPr algn="ctr" fontAlgn="ctr"/>
                      <a:r>
                        <a:rPr lang="fr-FR" sz="700" u="none" strike="noStrike" cap="none" spc="0">
                          <a:solidFill>
                            <a:schemeClr val="tx1"/>
                          </a:solidFill>
                          <a:effectLst/>
                        </a:rPr>
                        <a:t>77</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PRODUITS EXCEPTIONNELS</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 €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1059182962"/>
                  </a:ext>
                </a:extLst>
              </a:tr>
              <a:tr h="179920">
                <a:tc>
                  <a:txBody>
                    <a:bodyPr/>
                    <a:lstStyle/>
                    <a:p>
                      <a:pPr algn="ctr" fontAlgn="ctr"/>
                      <a:r>
                        <a:rPr lang="fr-FR" sz="700" u="none" strike="noStrike" cap="none" spc="0">
                          <a:solidFill>
                            <a:schemeClr val="tx1"/>
                          </a:solidFill>
                          <a:effectLst/>
                        </a:rPr>
                        <a:t>78</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REPORT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1400" u="none" strike="noStrike" cap="none" spc="0" dirty="0">
                          <a:solidFill>
                            <a:schemeClr val="tx1"/>
                          </a:solidFill>
                          <a:effectLst/>
                        </a:rPr>
                        <a:t>                8 834 € </a:t>
                      </a:r>
                      <a:endParaRPr lang="fr-FR" sz="1400" b="0" i="0" u="none" strike="noStrike" cap="none" spc="0" dirty="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Report bénéfice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828121137"/>
                  </a:ext>
                </a:extLst>
              </a:tr>
              <a:tr h="179920">
                <a:tc>
                  <a:txBody>
                    <a:bodyPr/>
                    <a:lstStyle/>
                    <a:p>
                      <a:pPr algn="ctr" fontAlgn="ctr"/>
                      <a:r>
                        <a:rPr lang="fr-FR" sz="700" u="none" strike="noStrike" cap="none" spc="0">
                          <a:solidFill>
                            <a:schemeClr val="tx1"/>
                          </a:solidFill>
                          <a:effectLst/>
                        </a:rPr>
                        <a:t> </a:t>
                      </a:r>
                      <a:endParaRPr lang="fr-FR" sz="700" b="1"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l" fontAlgn="ctr"/>
                      <a:r>
                        <a:rPr lang="fr-FR" sz="700" u="none" strike="noStrike" cap="none" spc="0">
                          <a:solidFill>
                            <a:schemeClr val="tx1"/>
                          </a:solidFill>
                          <a:effectLst/>
                        </a:rPr>
                        <a:t>Total des produits</a:t>
                      </a:r>
                      <a:endParaRPr lang="fr-FR" sz="700" b="1"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ctr" fontAlgn="ctr"/>
                      <a:r>
                        <a:rPr lang="fr-FR" sz="1400" u="none" strike="noStrike" cap="none" spc="0" dirty="0">
                          <a:solidFill>
                            <a:schemeClr val="tx1"/>
                          </a:solidFill>
                          <a:effectLst/>
                        </a:rPr>
                        <a:t>              89 544 € </a:t>
                      </a:r>
                      <a:endParaRPr lang="fr-FR" sz="1400" b="1" i="0" u="none" strike="noStrike" cap="none" spc="0" dirty="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algn="ctr" fontAlgn="ctr"/>
                      <a:r>
                        <a:rPr lang="fr-FR" sz="700" u="none" strike="noStrike" cap="none" spc="0">
                          <a:solidFill>
                            <a:schemeClr val="tx1"/>
                          </a:solidFill>
                          <a:effectLst/>
                        </a:rPr>
                        <a:t> </a:t>
                      </a:r>
                      <a:endParaRPr lang="fr-FR" sz="700" b="1" i="0" u="none" strike="noStrike" cap="none" spc="0">
                        <a:solidFill>
                          <a:schemeClr val="tx1"/>
                        </a:solidFill>
                        <a:effectLst/>
                        <a:latin typeface="Arial" panose="020B0604020202020204" pitchFamily="34" charset="0"/>
                      </a:endParaRPr>
                    </a:p>
                  </a:txBody>
                  <a:tcPr marL="0" marR="1280" marT="22819"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4250992689"/>
                  </a:ext>
                </a:extLst>
              </a:tr>
              <a:tr h="179920">
                <a:tc>
                  <a:txBody>
                    <a:bodyPr/>
                    <a:lstStyle/>
                    <a:p>
                      <a:pPr algn="ctr" fontAlgn="ctr"/>
                      <a:r>
                        <a:rPr lang="fr-FR" sz="700" u="none" strike="noStrike" cap="none" spc="0">
                          <a:solidFill>
                            <a:schemeClr val="tx1"/>
                          </a:solidFill>
                          <a:effectLst/>
                        </a:rPr>
                        <a:t> </a:t>
                      </a:r>
                      <a:endParaRPr lang="fr-FR" sz="700" b="0"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RESULTAT DE L'EXERCICE PRÉVISIONNEL 2024</a:t>
                      </a:r>
                      <a:endParaRPr lang="fr-FR" sz="700" b="1"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a:solidFill>
                            <a:schemeClr val="tx1"/>
                          </a:solidFill>
                          <a:effectLst/>
                        </a:rPr>
                        <a:t>-                              0 € </a:t>
                      </a:r>
                      <a:endParaRPr lang="fr-FR" sz="700" b="1" i="0" u="none" strike="noStrike" cap="none" spc="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algn="l" fontAlgn="ctr"/>
                      <a:r>
                        <a:rPr lang="fr-FR" sz="700" u="none" strike="noStrike" cap="none" spc="0" dirty="0">
                          <a:solidFill>
                            <a:schemeClr val="tx1"/>
                          </a:solidFill>
                          <a:effectLst/>
                        </a:rPr>
                        <a:t> </a:t>
                      </a:r>
                      <a:endParaRPr lang="fr-FR" sz="700" b="1" i="0" u="none" strike="noStrike" cap="none" spc="0" dirty="0">
                        <a:solidFill>
                          <a:schemeClr val="tx1"/>
                        </a:solidFill>
                        <a:effectLst/>
                        <a:latin typeface="Arial" panose="020B0604020202020204" pitchFamily="34" charset="0"/>
                      </a:endParaRPr>
                    </a:p>
                  </a:txBody>
                  <a:tcPr marL="24832" marR="1280" marT="22819"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2350439593"/>
                  </a:ext>
                </a:extLst>
              </a:tr>
            </a:tbl>
          </a:graphicData>
        </a:graphic>
      </p:graphicFrame>
    </p:spTree>
    <p:extLst>
      <p:ext uri="{BB962C8B-B14F-4D97-AF65-F5344CB8AC3E}">
        <p14:creationId xmlns:p14="http://schemas.microsoft.com/office/powerpoint/2010/main" val="153525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5BD25F-1618-700A-2711-79B4857553B5}"/>
              </a:ext>
            </a:extLst>
          </p:cNvPr>
          <p:cNvSpPr>
            <a:spLocks noGrp="1"/>
          </p:cNvSpPr>
          <p:nvPr>
            <p:ph type="title"/>
          </p:nvPr>
        </p:nvSpPr>
        <p:spPr>
          <a:xfrm>
            <a:off x="571500" y="3136900"/>
            <a:ext cx="9385300" cy="1320800"/>
          </a:xfrm>
        </p:spPr>
        <p:txBody>
          <a:bodyPr/>
          <a:lstStyle/>
          <a:p>
            <a:r>
              <a:rPr lang="fr-FR" dirty="0"/>
              <a:t>Approbation du budget prévisionnel 2023</a:t>
            </a:r>
          </a:p>
        </p:txBody>
      </p:sp>
      <p:sp>
        <p:nvSpPr>
          <p:cNvPr id="4" name="ZoneTexte 3">
            <a:extLst>
              <a:ext uri="{FF2B5EF4-FFF2-40B4-BE49-F238E27FC236}">
                <a16:creationId xmlns:a16="http://schemas.microsoft.com/office/drawing/2014/main" id="{C50CE9A2-AE21-2EA6-4511-A8109D70DB83}"/>
              </a:ext>
            </a:extLst>
          </p:cNvPr>
          <p:cNvSpPr txBox="1"/>
          <p:nvPr/>
        </p:nvSpPr>
        <p:spPr>
          <a:xfrm>
            <a:off x="1682750" y="4088368"/>
            <a:ext cx="6108700" cy="954107"/>
          </a:xfrm>
          <a:prstGeom prst="rect">
            <a:avLst/>
          </a:prstGeom>
          <a:noFill/>
        </p:spPr>
        <p:txBody>
          <a:bodyPr wrap="square">
            <a:spAutoFit/>
          </a:bodyPr>
          <a:lstStyle/>
          <a:p>
            <a:pPr lvl="1" algn="ctr"/>
            <a:r>
              <a:rPr lang="fr-FR" sz="2800" dirty="0">
                <a:solidFill>
                  <a:srgbClr val="00B0F0"/>
                </a:solidFill>
              </a:rPr>
              <a:t>Nous soumettons à votre vote le budget prévisionnel</a:t>
            </a:r>
          </a:p>
        </p:txBody>
      </p:sp>
    </p:spTree>
    <p:extLst>
      <p:ext uri="{BB962C8B-B14F-4D97-AF65-F5344CB8AC3E}">
        <p14:creationId xmlns:p14="http://schemas.microsoft.com/office/powerpoint/2010/main" val="3448018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00B6A39-827A-B198-6548-891F9767BB9A}"/>
              </a:ext>
            </a:extLst>
          </p:cNvPr>
          <p:cNvSpPr>
            <a:spLocks noGrp="1"/>
          </p:cNvSpPr>
          <p:nvPr>
            <p:ph type="title"/>
          </p:nvPr>
        </p:nvSpPr>
        <p:spPr>
          <a:xfrm>
            <a:off x="1409699" y="609600"/>
            <a:ext cx="7864475" cy="798286"/>
          </a:xfrm>
        </p:spPr>
        <p:txBody>
          <a:bodyPr/>
          <a:lstStyle/>
          <a:p>
            <a:r>
              <a:rPr lang="fr-FR" dirty="0"/>
              <a:t>Tarif licences saison 2024/2025</a:t>
            </a:r>
          </a:p>
        </p:txBody>
      </p:sp>
      <p:graphicFrame>
        <p:nvGraphicFramePr>
          <p:cNvPr id="3" name="Tableau 2">
            <a:extLst>
              <a:ext uri="{FF2B5EF4-FFF2-40B4-BE49-F238E27FC236}">
                <a16:creationId xmlns:a16="http://schemas.microsoft.com/office/drawing/2014/main" id="{EDF0B044-2BB3-DC22-9532-D031FCA6D68E}"/>
              </a:ext>
            </a:extLst>
          </p:cNvPr>
          <p:cNvGraphicFramePr>
            <a:graphicFrameLocks noGrp="1"/>
          </p:cNvGraphicFramePr>
          <p:nvPr>
            <p:extLst>
              <p:ext uri="{D42A27DB-BD31-4B8C-83A1-F6EECF244321}">
                <p14:modId xmlns:p14="http://schemas.microsoft.com/office/powerpoint/2010/main" val="1452113442"/>
              </p:ext>
            </p:extLst>
          </p:nvPr>
        </p:nvGraphicFramePr>
        <p:xfrm>
          <a:off x="1226122" y="2165089"/>
          <a:ext cx="7666891" cy="4349364"/>
        </p:xfrm>
        <a:graphic>
          <a:graphicData uri="http://schemas.openxmlformats.org/drawingml/2006/table">
            <a:tbl>
              <a:tblPr firstRow="1" firstCol="1" bandRow="1">
                <a:tableStyleId>{5C22544A-7EE6-4342-B048-85BDC9FD1C3A}</a:tableStyleId>
              </a:tblPr>
              <a:tblGrid>
                <a:gridCol w="1833279">
                  <a:extLst>
                    <a:ext uri="{9D8B030D-6E8A-4147-A177-3AD203B41FA5}">
                      <a16:colId xmlns:a16="http://schemas.microsoft.com/office/drawing/2014/main" val="4132926515"/>
                    </a:ext>
                  </a:extLst>
                </a:gridCol>
                <a:gridCol w="2185646">
                  <a:extLst>
                    <a:ext uri="{9D8B030D-6E8A-4147-A177-3AD203B41FA5}">
                      <a16:colId xmlns:a16="http://schemas.microsoft.com/office/drawing/2014/main" val="3148010023"/>
                    </a:ext>
                  </a:extLst>
                </a:gridCol>
                <a:gridCol w="1525939">
                  <a:extLst>
                    <a:ext uri="{9D8B030D-6E8A-4147-A177-3AD203B41FA5}">
                      <a16:colId xmlns:a16="http://schemas.microsoft.com/office/drawing/2014/main" val="828291343"/>
                    </a:ext>
                  </a:extLst>
                </a:gridCol>
                <a:gridCol w="1115826">
                  <a:extLst>
                    <a:ext uri="{9D8B030D-6E8A-4147-A177-3AD203B41FA5}">
                      <a16:colId xmlns:a16="http://schemas.microsoft.com/office/drawing/2014/main" val="1129064165"/>
                    </a:ext>
                  </a:extLst>
                </a:gridCol>
                <a:gridCol w="1006201">
                  <a:extLst>
                    <a:ext uri="{9D8B030D-6E8A-4147-A177-3AD203B41FA5}">
                      <a16:colId xmlns:a16="http://schemas.microsoft.com/office/drawing/2014/main" val="3353403997"/>
                    </a:ext>
                  </a:extLst>
                </a:gridCol>
              </a:tblGrid>
              <a:tr h="484998">
                <a:tc gridSpan="2">
                  <a:txBody>
                    <a:bodyPr/>
                    <a:lstStyle/>
                    <a:p>
                      <a:pPr>
                        <a:lnSpc>
                          <a:spcPct val="115000"/>
                        </a:lnSpc>
                        <a:spcAft>
                          <a:spcPts val="1000"/>
                        </a:spcAft>
                      </a:pPr>
                      <a:r>
                        <a:rPr lang="fr-FR" sz="700" dirty="0">
                          <a:effectLst/>
                        </a:rPr>
                        <a:t>TYPES DE LICENCE</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tc hMerge="1">
                  <a:txBody>
                    <a:bodyPr/>
                    <a:lstStyle/>
                    <a:p>
                      <a:endParaRPr lang="fr-FR"/>
                    </a:p>
                  </a:txBody>
                  <a:tcPr/>
                </a:tc>
                <a:tc>
                  <a:txBody>
                    <a:bodyPr/>
                    <a:lstStyle/>
                    <a:p>
                      <a:pPr>
                        <a:lnSpc>
                          <a:spcPct val="115000"/>
                        </a:lnSpc>
                        <a:spcAft>
                          <a:spcPts val="1000"/>
                        </a:spcAft>
                      </a:pPr>
                      <a:r>
                        <a:rPr lang="fr-FR" sz="700">
                          <a:effectLst/>
                        </a:rPr>
                        <a:t>Fédération Nationale </a:t>
                      </a:r>
                      <a:r>
                        <a:rPr lang="fr-FR" sz="600">
                          <a:effectLst/>
                        </a:rPr>
                        <a:t>** inclus assurance et part pour événement internationaux</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tc>
                  <a:txBody>
                    <a:bodyPr/>
                    <a:lstStyle/>
                    <a:p>
                      <a:pPr>
                        <a:lnSpc>
                          <a:spcPct val="115000"/>
                        </a:lnSpc>
                        <a:spcAft>
                          <a:spcPts val="1000"/>
                        </a:spcAft>
                      </a:pPr>
                      <a:r>
                        <a:rPr lang="fr-FR" sz="700">
                          <a:effectLst/>
                        </a:rPr>
                        <a:t>Part club incluse pour licenciés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tc>
                  <a:txBody>
                    <a:bodyPr/>
                    <a:lstStyle/>
                    <a:p>
                      <a:pPr>
                        <a:lnSpc>
                          <a:spcPct val="115000"/>
                        </a:lnSpc>
                        <a:spcAft>
                          <a:spcPts val="1000"/>
                        </a:spcAft>
                      </a:pPr>
                      <a:r>
                        <a:rPr lang="fr-FR" sz="700">
                          <a:effectLst/>
                        </a:rPr>
                        <a:t>Total coût </a:t>
                      </a:r>
                    </a:p>
                    <a:p>
                      <a:pPr>
                        <a:lnSpc>
                          <a:spcPct val="115000"/>
                        </a:lnSpc>
                        <a:spcAft>
                          <a:spcPts val="1000"/>
                        </a:spcAft>
                      </a:pPr>
                      <a:r>
                        <a:rPr lang="fr-FR" sz="700">
                          <a:effectLst/>
                        </a:rPr>
                        <a:t>licence</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extLst>
                  <a:ext uri="{0D108BD9-81ED-4DB2-BD59-A6C34878D82A}">
                    <a16:rowId xmlns:a16="http://schemas.microsoft.com/office/drawing/2014/main" val="359052751"/>
                  </a:ext>
                </a:extLst>
              </a:tr>
              <a:tr h="585486">
                <a:tc>
                  <a:txBody>
                    <a:bodyPr/>
                    <a:lstStyle/>
                    <a:p>
                      <a:pPr algn="ctr">
                        <a:lnSpc>
                          <a:spcPct val="115000"/>
                        </a:lnSpc>
                        <a:spcAft>
                          <a:spcPts val="1000"/>
                        </a:spcAft>
                      </a:pPr>
                      <a:r>
                        <a:rPr lang="fr-FR" sz="1100">
                          <a:effectLst/>
                        </a:rPr>
                        <a:t>A</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 </a:t>
                      </a:r>
                    </a:p>
                    <a:p>
                      <a:pPr algn="ctr">
                        <a:lnSpc>
                          <a:spcPct val="115000"/>
                        </a:lnSpc>
                        <a:spcAft>
                          <a:spcPts val="1000"/>
                        </a:spcAft>
                      </a:pPr>
                      <a:r>
                        <a:rPr lang="fr-FR" sz="700">
                          <a:effectLst/>
                        </a:rPr>
                        <a:t>Adultes pratiques en compétition</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72,53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60,00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132,50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1939857095"/>
                  </a:ext>
                </a:extLst>
              </a:tr>
              <a:tr h="305632">
                <a:tc>
                  <a:txBody>
                    <a:bodyPr/>
                    <a:lstStyle/>
                    <a:p>
                      <a:pPr algn="ctr">
                        <a:lnSpc>
                          <a:spcPct val="115000"/>
                        </a:lnSpc>
                        <a:spcAft>
                          <a:spcPts val="1000"/>
                        </a:spcAft>
                      </a:pPr>
                      <a:r>
                        <a:rPr lang="fr-FR" sz="1100">
                          <a:effectLst/>
                        </a:rPr>
                        <a:t>L</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Adultes pratiques en club</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63,03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123,00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2483667722"/>
                  </a:ext>
                </a:extLst>
              </a:tr>
              <a:tr h="216857">
                <a:tc>
                  <a:txBody>
                    <a:bodyPr/>
                    <a:lstStyle/>
                    <a:p>
                      <a:pPr algn="ctr">
                        <a:lnSpc>
                          <a:spcPct val="115000"/>
                        </a:lnSpc>
                        <a:spcAft>
                          <a:spcPts val="1000"/>
                        </a:spcAft>
                      </a:pPr>
                      <a:r>
                        <a:rPr lang="fr-FR" sz="1100">
                          <a:effectLst/>
                        </a:rPr>
                        <a:t>E</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Pas de pratique</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47,03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25,00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72,00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4138624800"/>
                  </a:ext>
                </a:extLst>
              </a:tr>
              <a:tr h="216857">
                <a:tc>
                  <a:txBody>
                    <a:bodyPr/>
                    <a:lstStyle/>
                    <a:p>
                      <a:pPr algn="ctr">
                        <a:lnSpc>
                          <a:spcPct val="115000"/>
                        </a:lnSpc>
                        <a:spcAft>
                          <a:spcPts val="1000"/>
                        </a:spcAft>
                      </a:pPr>
                      <a:r>
                        <a:rPr lang="fr-FR" sz="1100">
                          <a:effectLst/>
                        </a:rPr>
                        <a:t>J</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Jeunes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44,53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60,00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104,50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1308581266"/>
                  </a:ext>
                </a:extLst>
              </a:tr>
              <a:tr h="216857">
                <a:tc>
                  <a:txBody>
                    <a:bodyPr/>
                    <a:lstStyle/>
                    <a:p>
                      <a:pPr algn="ctr">
                        <a:lnSpc>
                          <a:spcPct val="115000"/>
                        </a:lnSpc>
                        <a:spcAft>
                          <a:spcPts val="1000"/>
                        </a:spcAft>
                      </a:pPr>
                      <a:r>
                        <a:rPr lang="fr-FR" sz="1100">
                          <a:effectLst/>
                        </a:rPr>
                        <a:t>P</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Poussins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35,53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60,00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95,50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2691307321"/>
                  </a:ext>
                </a:extLst>
              </a:tr>
              <a:tr h="305632">
                <a:tc>
                  <a:txBody>
                    <a:bodyPr/>
                    <a:lstStyle/>
                    <a:p>
                      <a:pPr algn="ctr">
                        <a:lnSpc>
                          <a:spcPct val="115000"/>
                        </a:lnSpc>
                        <a:spcAft>
                          <a:spcPts val="1000"/>
                        </a:spcAft>
                      </a:pPr>
                      <a:r>
                        <a:rPr lang="fr-FR" sz="1100">
                          <a:effectLst/>
                        </a:rPr>
                        <a:t>D</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Découverte à partir de Mars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24,03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45,00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69,00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1783030560"/>
                  </a:ext>
                </a:extLst>
              </a:tr>
              <a:tr h="463063">
                <a:tc>
                  <a:txBody>
                    <a:bodyPr/>
                    <a:lstStyle/>
                    <a:p>
                      <a:pPr algn="ctr">
                        <a:lnSpc>
                          <a:spcPct val="115000"/>
                        </a:lnSpc>
                        <a:spcAft>
                          <a:spcPts val="1000"/>
                        </a:spcAft>
                      </a:pPr>
                      <a:r>
                        <a:rPr lang="fr-FR" sz="1100">
                          <a:effectLst/>
                        </a:rPr>
                        <a:t>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Convention UNSS (le tarif est hors licence UNSS)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22,03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60,00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82,00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2521882235"/>
                  </a:ext>
                </a:extLst>
              </a:tr>
              <a:tr h="463063">
                <a:tc>
                  <a:txBody>
                    <a:bodyPr/>
                    <a:lstStyle/>
                    <a:p>
                      <a:pPr algn="ctr">
                        <a:lnSpc>
                          <a:spcPct val="115000"/>
                        </a:lnSpc>
                        <a:spcAft>
                          <a:spcPts val="1000"/>
                        </a:spcAft>
                      </a:pPr>
                      <a:r>
                        <a:rPr lang="fr-FR" sz="1100">
                          <a:effectLst/>
                        </a:rPr>
                        <a:t>U</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Convention Sport universitaire (le tarif est hors licence FNSU)</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22,03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60,00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82,00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2409086191"/>
                  </a:ext>
                </a:extLst>
              </a:tr>
              <a:tr h="935355">
                <a:tc>
                  <a:txBody>
                    <a:bodyPr/>
                    <a:lstStyle/>
                    <a:p>
                      <a:pPr algn="ctr">
                        <a:lnSpc>
                          <a:spcPct val="115000"/>
                        </a:lnSpc>
                        <a:spcAft>
                          <a:spcPts val="1000"/>
                        </a:spcAft>
                      </a:pPr>
                      <a:r>
                        <a:rPr lang="fr-FR" sz="1100">
                          <a:effectLst/>
                        </a:rPr>
                        <a:t>H</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Convention FFSA (le tarif est hors licence FFSA ; pour information base, compétition adultes 45€)</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22,03</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60,00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tc>
                  <a:txBody>
                    <a:bodyPr/>
                    <a:lstStyle/>
                    <a:p>
                      <a:pPr algn="ctr">
                        <a:lnSpc>
                          <a:spcPct val="115000"/>
                        </a:lnSpc>
                        <a:spcAft>
                          <a:spcPts val="1000"/>
                        </a:spcAft>
                      </a:pPr>
                      <a:r>
                        <a:rPr lang="fr-FR" sz="700">
                          <a:effectLst/>
                        </a:rPr>
                        <a:t>82,00</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nchor="ctr"/>
                </a:tc>
                <a:extLst>
                  <a:ext uri="{0D108BD9-81ED-4DB2-BD59-A6C34878D82A}">
                    <a16:rowId xmlns:a16="http://schemas.microsoft.com/office/drawing/2014/main" val="4250648395"/>
                  </a:ext>
                </a:extLst>
              </a:tr>
              <a:tr h="155564">
                <a:tc>
                  <a:txBody>
                    <a:bodyPr/>
                    <a:lstStyle/>
                    <a:p>
                      <a:pPr>
                        <a:lnSpc>
                          <a:spcPct val="115000"/>
                        </a:lnSpc>
                        <a:spcAft>
                          <a:spcPts val="1000"/>
                        </a:spcAft>
                      </a:pPr>
                      <a:r>
                        <a:rPr lang="fr-FR" sz="700" dirty="0">
                          <a:effectLst/>
                        </a:rPr>
                        <a:t> </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tc>
                  <a:txBody>
                    <a:bodyPr/>
                    <a:lstStyle/>
                    <a:p>
                      <a:pPr>
                        <a:lnSpc>
                          <a:spcPct val="115000"/>
                        </a:lnSpc>
                        <a:spcAft>
                          <a:spcPts val="1000"/>
                        </a:spcAft>
                      </a:pPr>
                      <a:r>
                        <a:rPr lang="fr-FR" sz="700" dirty="0">
                          <a:effectLst/>
                        </a:rPr>
                        <a:t> </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tc>
                  <a:txBody>
                    <a:bodyPr/>
                    <a:lstStyle/>
                    <a:p>
                      <a:pPr>
                        <a:lnSpc>
                          <a:spcPct val="115000"/>
                        </a:lnSpc>
                        <a:spcAft>
                          <a:spcPts val="10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tc>
                  <a:txBody>
                    <a:bodyPr/>
                    <a:lstStyle/>
                    <a:p>
                      <a:pPr>
                        <a:lnSpc>
                          <a:spcPct val="115000"/>
                        </a:lnSpc>
                        <a:spcAft>
                          <a:spcPts val="10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tc>
                  <a:txBody>
                    <a:bodyPr/>
                    <a:lstStyle/>
                    <a:p>
                      <a:pPr>
                        <a:lnSpc>
                          <a:spcPct val="115000"/>
                        </a:lnSpc>
                        <a:spcAft>
                          <a:spcPts val="1000"/>
                        </a:spcAft>
                      </a:pPr>
                      <a:r>
                        <a:rPr lang="fr-FR" sz="700" dirty="0">
                          <a:effectLst/>
                        </a:rPr>
                        <a:t> </a:t>
                      </a:r>
                      <a:endParaRPr lang="fr-F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207" marR="30207" marT="0" marB="0"/>
                </a:tc>
                <a:extLst>
                  <a:ext uri="{0D108BD9-81ED-4DB2-BD59-A6C34878D82A}">
                    <a16:rowId xmlns:a16="http://schemas.microsoft.com/office/drawing/2014/main" val="2753884383"/>
                  </a:ext>
                </a:extLst>
              </a:tr>
            </a:tbl>
          </a:graphicData>
        </a:graphic>
      </p:graphicFrame>
      <p:sp>
        <p:nvSpPr>
          <p:cNvPr id="2" name="Titre 1">
            <a:extLst>
              <a:ext uri="{FF2B5EF4-FFF2-40B4-BE49-F238E27FC236}">
                <a16:creationId xmlns:a16="http://schemas.microsoft.com/office/drawing/2014/main" id="{E9D0F98D-54FA-DBCF-0C70-56C39174E550}"/>
              </a:ext>
            </a:extLst>
          </p:cNvPr>
          <p:cNvSpPr txBox="1">
            <a:spLocks/>
          </p:cNvSpPr>
          <p:nvPr/>
        </p:nvSpPr>
        <p:spPr>
          <a:xfrm>
            <a:off x="1409699" y="1365573"/>
            <a:ext cx="7864475" cy="798286"/>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800" dirty="0">
                <a:solidFill>
                  <a:schemeClr val="tx1"/>
                </a:solidFill>
              </a:rPr>
              <a:t>2 changements sur les licences:</a:t>
            </a:r>
          </a:p>
          <a:p>
            <a:r>
              <a:rPr lang="fr-FR" sz="1800" dirty="0">
                <a:solidFill>
                  <a:schemeClr val="tx1"/>
                </a:solidFill>
              </a:rPr>
              <a:t>- d’une part la fédération augmente l’imputation « grands événements » de 2€</a:t>
            </a:r>
          </a:p>
          <a:p>
            <a:r>
              <a:rPr lang="fr-FR" sz="1800" dirty="0">
                <a:solidFill>
                  <a:schemeClr val="tx1"/>
                </a:solidFill>
              </a:rPr>
              <a:t>- d’autre part compte tenu des projets de professionnalisation de la Compagnie, nous proposons de passer le coût attribué à la Compagnie à 60€</a:t>
            </a:r>
          </a:p>
          <a:p>
            <a:endParaRPr lang="fr-FR" sz="1800" dirty="0">
              <a:solidFill>
                <a:schemeClr val="tx1"/>
              </a:solidFill>
            </a:endParaRPr>
          </a:p>
        </p:txBody>
      </p:sp>
    </p:spTree>
    <p:extLst>
      <p:ext uri="{BB962C8B-B14F-4D97-AF65-F5344CB8AC3E}">
        <p14:creationId xmlns:p14="http://schemas.microsoft.com/office/powerpoint/2010/main" val="2629806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5BD25F-1618-700A-2711-79B4857553B5}"/>
              </a:ext>
            </a:extLst>
          </p:cNvPr>
          <p:cNvSpPr>
            <a:spLocks noGrp="1"/>
          </p:cNvSpPr>
          <p:nvPr>
            <p:ph type="title"/>
          </p:nvPr>
        </p:nvSpPr>
        <p:spPr>
          <a:xfrm>
            <a:off x="571500" y="3136900"/>
            <a:ext cx="9385300" cy="745783"/>
          </a:xfrm>
        </p:spPr>
        <p:txBody>
          <a:bodyPr/>
          <a:lstStyle/>
          <a:p>
            <a:r>
              <a:rPr lang="fr-FR" dirty="0"/>
              <a:t>Approbation des tarifs de licence 2024/2025</a:t>
            </a:r>
          </a:p>
        </p:txBody>
      </p:sp>
    </p:spTree>
    <p:extLst>
      <p:ext uri="{BB962C8B-B14F-4D97-AF65-F5344CB8AC3E}">
        <p14:creationId xmlns:p14="http://schemas.microsoft.com/office/powerpoint/2010/main" val="1330163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F940E4-293D-F036-7C24-70D62C4ADF92}"/>
              </a:ext>
            </a:extLst>
          </p:cNvPr>
          <p:cNvSpPr>
            <a:spLocks noGrp="1"/>
          </p:cNvSpPr>
          <p:nvPr>
            <p:ph type="title"/>
          </p:nvPr>
        </p:nvSpPr>
        <p:spPr>
          <a:xfrm>
            <a:off x="1752600" y="609600"/>
            <a:ext cx="7521402" cy="1320800"/>
          </a:xfrm>
        </p:spPr>
        <p:txBody>
          <a:bodyPr/>
          <a:lstStyle/>
          <a:p>
            <a:r>
              <a:rPr lang="fr-FR" dirty="0"/>
              <a:t>Tarif cours 2024/2025</a:t>
            </a:r>
          </a:p>
        </p:txBody>
      </p:sp>
      <p:sp>
        <p:nvSpPr>
          <p:cNvPr id="3" name="Espace réservé du contenu 2">
            <a:extLst>
              <a:ext uri="{FF2B5EF4-FFF2-40B4-BE49-F238E27FC236}">
                <a16:creationId xmlns:a16="http://schemas.microsoft.com/office/drawing/2014/main" id="{4FDF2C19-027F-D7C9-AEAB-06F92135B962}"/>
              </a:ext>
            </a:extLst>
          </p:cNvPr>
          <p:cNvSpPr>
            <a:spLocks noGrp="1"/>
          </p:cNvSpPr>
          <p:nvPr>
            <p:ph idx="1"/>
          </p:nvPr>
        </p:nvSpPr>
        <p:spPr/>
        <p:txBody>
          <a:bodyPr/>
          <a:lstStyle/>
          <a:p>
            <a:r>
              <a:rPr lang="fr-FR" dirty="0"/>
              <a:t>Tarif cours</a:t>
            </a:r>
          </a:p>
          <a:p>
            <a:pPr lvl="2"/>
            <a:r>
              <a:rPr lang="fr-FR" dirty="0"/>
              <a:t>Initiation /débutants adultes		60€ par cours hebdomadaire tarif annuel</a:t>
            </a:r>
          </a:p>
          <a:p>
            <a:pPr lvl="2"/>
            <a:r>
              <a:rPr lang="fr-FR" dirty="0"/>
              <a:t>Perfectionnement				60€ par cours hebdomadaire tarif annuel</a:t>
            </a:r>
          </a:p>
          <a:p>
            <a:pPr lvl="2"/>
            <a:r>
              <a:rPr lang="fr-FR" dirty="0"/>
              <a:t>Groupes « Compétition »			60€ par cours hebdomadaire tarif annuel</a:t>
            </a:r>
          </a:p>
          <a:p>
            <a:pPr lvl="2"/>
            <a:r>
              <a:rPr lang="fr-FR" dirty="0"/>
              <a:t>Ecole d’arc 					30€ tarif annuel</a:t>
            </a:r>
          </a:p>
          <a:p>
            <a:r>
              <a:rPr lang="fr-FR" dirty="0"/>
              <a:t>Toute saison commencée est dûe en entier.</a:t>
            </a:r>
          </a:p>
        </p:txBody>
      </p:sp>
    </p:spTree>
    <p:extLst>
      <p:ext uri="{BB962C8B-B14F-4D97-AF65-F5344CB8AC3E}">
        <p14:creationId xmlns:p14="http://schemas.microsoft.com/office/powerpoint/2010/main" val="1156238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E9D64D-D7AB-EBD8-108A-E2E2943C461D}"/>
              </a:ext>
            </a:extLst>
          </p:cNvPr>
          <p:cNvSpPr>
            <a:spLocks noGrp="1"/>
          </p:cNvSpPr>
          <p:nvPr>
            <p:ph type="title"/>
          </p:nvPr>
        </p:nvSpPr>
        <p:spPr>
          <a:xfrm>
            <a:off x="1816100" y="2578100"/>
            <a:ext cx="7610302" cy="1320800"/>
          </a:xfrm>
        </p:spPr>
        <p:txBody>
          <a:bodyPr/>
          <a:lstStyle/>
          <a:p>
            <a:r>
              <a:rPr lang="fr-FR" dirty="0"/>
              <a:t>Merci pour votre attention !</a:t>
            </a:r>
          </a:p>
        </p:txBody>
      </p:sp>
    </p:spTree>
    <p:extLst>
      <p:ext uri="{BB962C8B-B14F-4D97-AF65-F5344CB8AC3E}">
        <p14:creationId xmlns:p14="http://schemas.microsoft.com/office/powerpoint/2010/main" val="358867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9B2B55-3288-D88B-6A01-1AC81E2ECF0C}"/>
              </a:ext>
            </a:extLst>
          </p:cNvPr>
          <p:cNvSpPr>
            <a:spLocks noGrp="1"/>
          </p:cNvSpPr>
          <p:nvPr>
            <p:ph type="title"/>
          </p:nvPr>
        </p:nvSpPr>
        <p:spPr>
          <a:xfrm>
            <a:off x="1892300" y="520700"/>
            <a:ext cx="7775402" cy="1320800"/>
          </a:xfrm>
        </p:spPr>
        <p:txBody>
          <a:bodyPr/>
          <a:lstStyle/>
          <a:p>
            <a:r>
              <a:rPr lang="fr-FR" dirty="0"/>
              <a:t>Détail des comptes</a:t>
            </a:r>
          </a:p>
        </p:txBody>
      </p:sp>
      <p:sp>
        <p:nvSpPr>
          <p:cNvPr id="3" name="Espace réservé du contenu 2">
            <a:extLst>
              <a:ext uri="{FF2B5EF4-FFF2-40B4-BE49-F238E27FC236}">
                <a16:creationId xmlns:a16="http://schemas.microsoft.com/office/drawing/2014/main" id="{B8368767-1AF9-A9A0-DAAD-63F00777E382}"/>
              </a:ext>
            </a:extLst>
          </p:cNvPr>
          <p:cNvSpPr>
            <a:spLocks noGrp="1"/>
          </p:cNvSpPr>
          <p:nvPr>
            <p:ph idx="1"/>
          </p:nvPr>
        </p:nvSpPr>
        <p:spPr/>
        <p:txBody>
          <a:bodyPr>
            <a:normAutofit lnSpcReduction="10000"/>
          </a:bodyPr>
          <a:lstStyle/>
          <a:p>
            <a:pPr marL="0" indent="0">
              <a:buNone/>
            </a:pPr>
            <a:r>
              <a:rPr lang="fr-FR" sz="2400" dirty="0"/>
              <a:t>Sur simple demande, examinable sous format papier.</a:t>
            </a:r>
          </a:p>
          <a:p>
            <a:pPr marL="0" indent="0">
              <a:buNone/>
            </a:pPr>
            <a:endParaRPr lang="fr-FR" sz="2400" dirty="0"/>
          </a:p>
          <a:p>
            <a:pPr marL="0" indent="0" algn="ctr">
              <a:buNone/>
            </a:pPr>
            <a:r>
              <a:rPr lang="fr-FR" sz="2400" b="1" dirty="0">
                <a:solidFill>
                  <a:schemeClr val="accent2">
                    <a:lumMod val="75000"/>
                  </a:schemeClr>
                </a:solidFill>
              </a:rPr>
              <a:t>LE CONTENU DE CE RAPPORT</a:t>
            </a:r>
            <a:r>
              <a:rPr lang="fr-FR" sz="2400" dirty="0"/>
              <a:t>:</a:t>
            </a:r>
          </a:p>
          <a:p>
            <a:pPr marL="0" indent="0">
              <a:buNone/>
            </a:pPr>
            <a:r>
              <a:rPr lang="fr-FR" sz="2400" dirty="0"/>
              <a:t>- Examen du compte de résultat 2023 et vote</a:t>
            </a:r>
          </a:p>
          <a:p>
            <a:pPr marL="0" indent="0">
              <a:buNone/>
            </a:pPr>
            <a:r>
              <a:rPr lang="fr-FR" sz="2400" dirty="0"/>
              <a:t>- Examen du budget prévisionnel 2024 et vote</a:t>
            </a:r>
          </a:p>
          <a:p>
            <a:pPr marL="0" indent="0">
              <a:buNone/>
            </a:pPr>
            <a:r>
              <a:rPr lang="fr-FR" sz="2400" dirty="0"/>
              <a:t>- Tarif des licences 2024/2025 et vote</a:t>
            </a:r>
          </a:p>
          <a:p>
            <a:pPr marL="0" indent="0">
              <a:buNone/>
            </a:pPr>
            <a:r>
              <a:rPr lang="fr-FR" sz="2400" dirty="0"/>
              <a:t>- Tarif des cours </a:t>
            </a:r>
          </a:p>
          <a:p>
            <a:pPr marL="0" indent="0">
              <a:buNone/>
            </a:pPr>
            <a:r>
              <a:rPr lang="fr-FR" sz="2400" dirty="0"/>
              <a:t>- </a:t>
            </a:r>
          </a:p>
        </p:txBody>
      </p:sp>
    </p:spTree>
    <p:extLst>
      <p:ext uri="{BB962C8B-B14F-4D97-AF65-F5344CB8AC3E}">
        <p14:creationId xmlns:p14="http://schemas.microsoft.com/office/powerpoint/2010/main" val="47445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54C5E0-DC63-DAA8-8E06-14BF48372048}"/>
              </a:ext>
            </a:extLst>
          </p:cNvPr>
          <p:cNvSpPr>
            <a:spLocks noGrp="1"/>
          </p:cNvSpPr>
          <p:nvPr>
            <p:ph type="title"/>
          </p:nvPr>
        </p:nvSpPr>
        <p:spPr>
          <a:xfrm>
            <a:off x="677335" y="3559126"/>
            <a:ext cx="8596668" cy="968322"/>
          </a:xfrm>
        </p:spPr>
        <p:txBody>
          <a:bodyPr/>
          <a:lstStyle/>
          <a:p>
            <a:pPr algn="ctr"/>
            <a:r>
              <a:rPr lang="fr-FR" b="1" dirty="0"/>
              <a:t>COMPTE DE RÉSULTAT 2023</a:t>
            </a:r>
          </a:p>
        </p:txBody>
      </p:sp>
    </p:spTree>
    <p:extLst>
      <p:ext uri="{BB962C8B-B14F-4D97-AF65-F5344CB8AC3E}">
        <p14:creationId xmlns:p14="http://schemas.microsoft.com/office/powerpoint/2010/main" val="3866049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72C8EE5-AB8B-97BA-C550-3D2D7286BF4C}"/>
              </a:ext>
            </a:extLst>
          </p:cNvPr>
          <p:cNvSpPr>
            <a:spLocks noGrp="1"/>
          </p:cNvSpPr>
          <p:nvPr>
            <p:ph type="title"/>
          </p:nvPr>
        </p:nvSpPr>
        <p:spPr>
          <a:xfrm>
            <a:off x="1286933" y="625366"/>
            <a:ext cx="10197494" cy="1099457"/>
          </a:xfrm>
        </p:spPr>
        <p:txBody>
          <a:bodyPr>
            <a:normAutofit/>
          </a:bodyPr>
          <a:lstStyle/>
          <a:p>
            <a:r>
              <a:rPr lang="fr-FR" dirty="0"/>
              <a:t>COMPTE DE RÉSULTAT 2023 – CHARGES</a:t>
            </a:r>
            <a:endParaRPr lang="fr-FR"/>
          </a:p>
        </p:txBody>
      </p:sp>
      <p:sp>
        <p:nvSpPr>
          <p:cNvPr id="56" name="Isosceles Triangle 55">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58" name="Isosceles Triangle 57">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aphicFrame>
        <p:nvGraphicFramePr>
          <p:cNvPr id="35" name="Espace réservé du contenu 34">
            <a:extLst>
              <a:ext uri="{FF2B5EF4-FFF2-40B4-BE49-F238E27FC236}">
                <a16:creationId xmlns:a16="http://schemas.microsoft.com/office/drawing/2014/main" id="{439D1C88-E6AC-AEFC-4E09-76D59034164F}"/>
              </a:ext>
            </a:extLst>
          </p:cNvPr>
          <p:cNvGraphicFramePr>
            <a:graphicFrameLocks noGrp="1"/>
          </p:cNvGraphicFramePr>
          <p:nvPr>
            <p:ph idx="1"/>
            <p:extLst>
              <p:ext uri="{D42A27DB-BD31-4B8C-83A1-F6EECF244321}">
                <p14:modId xmlns:p14="http://schemas.microsoft.com/office/powerpoint/2010/main" val="3673904272"/>
              </p:ext>
            </p:extLst>
          </p:nvPr>
        </p:nvGraphicFramePr>
        <p:xfrm>
          <a:off x="1286933" y="2255556"/>
          <a:ext cx="10197494" cy="4208309"/>
        </p:xfrm>
        <a:graphic>
          <a:graphicData uri="http://schemas.openxmlformats.org/drawingml/2006/table">
            <a:tbl>
              <a:tblPr firstRow="1" bandRow="1">
                <a:tableStyleId>{5C22544A-7EE6-4342-B048-85BDC9FD1C3A}</a:tableStyleId>
              </a:tblPr>
              <a:tblGrid>
                <a:gridCol w="831045">
                  <a:extLst>
                    <a:ext uri="{9D8B030D-6E8A-4147-A177-3AD203B41FA5}">
                      <a16:colId xmlns:a16="http://schemas.microsoft.com/office/drawing/2014/main" val="4039435098"/>
                    </a:ext>
                  </a:extLst>
                </a:gridCol>
                <a:gridCol w="5498937">
                  <a:extLst>
                    <a:ext uri="{9D8B030D-6E8A-4147-A177-3AD203B41FA5}">
                      <a16:colId xmlns:a16="http://schemas.microsoft.com/office/drawing/2014/main" val="1517103323"/>
                    </a:ext>
                  </a:extLst>
                </a:gridCol>
                <a:gridCol w="1665668">
                  <a:extLst>
                    <a:ext uri="{9D8B030D-6E8A-4147-A177-3AD203B41FA5}">
                      <a16:colId xmlns:a16="http://schemas.microsoft.com/office/drawing/2014/main" val="3400202147"/>
                    </a:ext>
                  </a:extLst>
                </a:gridCol>
                <a:gridCol w="1348311">
                  <a:extLst>
                    <a:ext uri="{9D8B030D-6E8A-4147-A177-3AD203B41FA5}">
                      <a16:colId xmlns:a16="http://schemas.microsoft.com/office/drawing/2014/main" val="1100004540"/>
                    </a:ext>
                  </a:extLst>
                </a:gridCol>
                <a:gridCol w="853533">
                  <a:extLst>
                    <a:ext uri="{9D8B030D-6E8A-4147-A177-3AD203B41FA5}">
                      <a16:colId xmlns:a16="http://schemas.microsoft.com/office/drawing/2014/main" val="3958072668"/>
                    </a:ext>
                  </a:extLst>
                </a:gridCol>
              </a:tblGrid>
              <a:tr h="348412">
                <a:tc>
                  <a:txBody>
                    <a:bodyPr/>
                    <a:lstStyle/>
                    <a:p>
                      <a:pPr algn="ctr" rtl="0" fontAlgn="t"/>
                      <a:r>
                        <a:rPr lang="fr-FR" sz="1500" u="none" strike="noStrike">
                          <a:effectLst/>
                        </a:rPr>
                        <a:t>Famille</a:t>
                      </a:r>
                      <a:endParaRPr lang="fr-FR" sz="1500" b="1" i="0" u="none" strike="noStrike">
                        <a:solidFill>
                          <a:srgbClr val="000000"/>
                        </a:solidFill>
                        <a:effectLst/>
                        <a:latin typeface="Calibri" panose="020F0502020204030204" pitchFamily="34" charset="0"/>
                      </a:endParaRPr>
                    </a:p>
                  </a:txBody>
                  <a:tcPr marL="7503" marR="7503" marT="7503" marB="0"/>
                </a:tc>
                <a:tc>
                  <a:txBody>
                    <a:bodyPr/>
                    <a:lstStyle/>
                    <a:p>
                      <a:pPr algn="ctr" rtl="0" fontAlgn="t"/>
                      <a:r>
                        <a:rPr lang="fr-FR" sz="1500" u="none" strike="noStrike">
                          <a:effectLst/>
                        </a:rPr>
                        <a:t>Libellé</a:t>
                      </a:r>
                      <a:endParaRPr lang="fr-FR" sz="1500" b="1" i="0" u="none" strike="noStrike">
                        <a:solidFill>
                          <a:srgbClr val="000000"/>
                        </a:solidFill>
                        <a:effectLst/>
                        <a:latin typeface="Calibri" panose="020F0502020204030204" pitchFamily="34" charset="0"/>
                      </a:endParaRPr>
                    </a:p>
                  </a:txBody>
                  <a:tcPr marL="7503" marR="7503" marT="7503" marB="0"/>
                </a:tc>
                <a:tc>
                  <a:txBody>
                    <a:bodyPr/>
                    <a:lstStyle/>
                    <a:p>
                      <a:pPr algn="ctr" rtl="0" fontAlgn="t"/>
                      <a:r>
                        <a:rPr lang="fr-FR" sz="2000" u="none" strike="noStrike" dirty="0">
                          <a:solidFill>
                            <a:schemeClr val="accent2">
                              <a:lumMod val="50000"/>
                            </a:schemeClr>
                          </a:solidFill>
                          <a:effectLst/>
                        </a:rPr>
                        <a:t>2023</a:t>
                      </a:r>
                      <a:endParaRPr lang="fr-FR" sz="2000" b="1" i="0" u="none" strike="noStrike" dirty="0">
                        <a:solidFill>
                          <a:schemeClr val="accent2">
                            <a:lumMod val="50000"/>
                          </a:schemeClr>
                        </a:solidFill>
                        <a:effectLst/>
                        <a:latin typeface="Calibri" panose="020F0502020204030204" pitchFamily="34" charset="0"/>
                      </a:endParaRPr>
                    </a:p>
                  </a:txBody>
                  <a:tcPr marL="7503" marR="7503" marT="7503" marB="0"/>
                </a:tc>
                <a:tc>
                  <a:txBody>
                    <a:bodyPr/>
                    <a:lstStyle/>
                    <a:p>
                      <a:pPr algn="ctr" rtl="0" fontAlgn="t"/>
                      <a:r>
                        <a:rPr lang="fr-FR" sz="1500" u="none" strike="noStrike">
                          <a:effectLst/>
                        </a:rPr>
                        <a:t>2022</a:t>
                      </a:r>
                      <a:endParaRPr lang="fr-FR" sz="1500" b="1" i="0" u="none" strike="noStrike">
                        <a:solidFill>
                          <a:srgbClr val="000000"/>
                        </a:solidFill>
                        <a:effectLst/>
                        <a:latin typeface="Calibri" panose="020F0502020204030204" pitchFamily="34" charset="0"/>
                      </a:endParaRPr>
                    </a:p>
                  </a:txBody>
                  <a:tcPr marL="7503" marR="7503" marT="7503" marB="0"/>
                </a:tc>
                <a:tc>
                  <a:txBody>
                    <a:bodyPr/>
                    <a:lstStyle/>
                    <a:p>
                      <a:pPr algn="ctr" rtl="0" fontAlgn="t"/>
                      <a:r>
                        <a:rPr lang="fr-FR" sz="1500" u="none" strike="noStrike">
                          <a:effectLst/>
                        </a:rPr>
                        <a:t>%</a:t>
                      </a:r>
                      <a:endParaRPr lang="fr-FR" sz="1500" b="1"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2054312588"/>
                  </a:ext>
                </a:extLst>
              </a:tr>
              <a:tr h="348412">
                <a:tc>
                  <a:txBody>
                    <a:bodyPr/>
                    <a:lstStyle/>
                    <a:p>
                      <a:pPr algn="r" rtl="0" fontAlgn="t"/>
                      <a:r>
                        <a:rPr lang="fr-FR" sz="1500" u="none" strike="noStrike">
                          <a:effectLst/>
                        </a:rPr>
                        <a:t>60</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Achats</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31 372,72 €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24 888,32 €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26,05%</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693005313"/>
                  </a:ext>
                </a:extLst>
              </a:tr>
              <a:tr h="348412">
                <a:tc>
                  <a:txBody>
                    <a:bodyPr/>
                    <a:lstStyle/>
                    <a:p>
                      <a:pPr algn="r" rtl="0" fontAlgn="t"/>
                      <a:r>
                        <a:rPr lang="fr-FR" sz="1500" u="none" strike="noStrike">
                          <a:effectLst/>
                        </a:rPr>
                        <a:t>61</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Services extérieurs (entretien…)</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17 082,13 €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15 425,79 €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10,74%</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54890331"/>
                  </a:ext>
                </a:extLst>
              </a:tr>
              <a:tr h="348412">
                <a:tc>
                  <a:txBody>
                    <a:bodyPr/>
                    <a:lstStyle/>
                    <a:p>
                      <a:pPr algn="r" rtl="0" fontAlgn="t"/>
                      <a:r>
                        <a:rPr lang="fr-FR" sz="1500" u="none" strike="noStrike">
                          <a:effectLst/>
                        </a:rPr>
                        <a:t>62</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Autres services ext, publicité er documentation</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fontAlgn="t"/>
                      <a:r>
                        <a:rPr lang="fr-FR" sz="1300" u="none" strike="noStrike">
                          <a:effectLst/>
                        </a:rPr>
                        <a:t>      20 123,15 € </a:t>
                      </a:r>
                      <a:endParaRPr lang="fr-FR" sz="1300" b="0" i="0" u="none" strike="noStrike">
                        <a:solidFill>
                          <a:srgbClr val="000000"/>
                        </a:solidFill>
                        <a:effectLst/>
                        <a:latin typeface="Arial" panose="020B0604020202020204" pitchFamily="34" charset="0"/>
                      </a:endParaRPr>
                    </a:p>
                  </a:txBody>
                  <a:tcPr marL="7503" marR="7503" marT="7503" marB="0"/>
                </a:tc>
                <a:tc>
                  <a:txBody>
                    <a:bodyPr/>
                    <a:lstStyle/>
                    <a:p>
                      <a:pPr algn="r" rtl="0" fontAlgn="t"/>
                      <a:r>
                        <a:rPr lang="fr-FR" sz="1500" u="none" strike="noStrike">
                          <a:effectLst/>
                        </a:rPr>
                        <a:t>44 198,36 €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-54,47%</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2581214556"/>
                  </a:ext>
                </a:extLst>
              </a:tr>
              <a:tr h="348412">
                <a:tc>
                  <a:txBody>
                    <a:bodyPr/>
                    <a:lstStyle/>
                    <a:p>
                      <a:pPr algn="r" rtl="0" fontAlgn="t"/>
                      <a:r>
                        <a:rPr lang="fr-FR" sz="1500" u="none" strike="noStrike">
                          <a:effectLst/>
                        </a:rPr>
                        <a:t>63</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Impôts et Charges</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165,00 €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2670382879"/>
                  </a:ext>
                </a:extLst>
              </a:tr>
              <a:tr h="348412">
                <a:tc>
                  <a:txBody>
                    <a:bodyPr/>
                    <a:lstStyle/>
                    <a:p>
                      <a:pPr algn="r" rtl="0" fontAlgn="t"/>
                      <a:r>
                        <a:rPr lang="fr-FR" sz="1500" u="none" strike="noStrike">
                          <a:effectLst/>
                        </a:rPr>
                        <a:t>64</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Rémunérations du personnel</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0,00 €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3454774238"/>
                  </a:ext>
                </a:extLst>
              </a:tr>
              <a:tr h="348412">
                <a:tc>
                  <a:txBody>
                    <a:bodyPr/>
                    <a:lstStyle/>
                    <a:p>
                      <a:pPr algn="r" rtl="0" fontAlgn="t"/>
                      <a:r>
                        <a:rPr lang="fr-FR" sz="1500" u="none" strike="noStrike">
                          <a:effectLst/>
                        </a:rPr>
                        <a:t>65</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Autres charges de gestion courante (licences FFTA et FFSA)</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13 021,27 €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11 653,06 €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11,74%</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1451329266"/>
                  </a:ext>
                </a:extLst>
              </a:tr>
              <a:tr h="348412">
                <a:tc>
                  <a:txBody>
                    <a:bodyPr/>
                    <a:lstStyle/>
                    <a:p>
                      <a:pPr algn="r" rtl="0" fontAlgn="t"/>
                      <a:r>
                        <a:rPr lang="fr-FR" sz="1500" u="none" strike="noStrike">
                          <a:effectLst/>
                        </a:rPr>
                        <a:t>66</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Charges financières</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1,00 €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3326421114"/>
                  </a:ext>
                </a:extLst>
              </a:tr>
              <a:tr h="348412">
                <a:tc>
                  <a:txBody>
                    <a:bodyPr/>
                    <a:lstStyle/>
                    <a:p>
                      <a:pPr algn="r" rtl="0" fontAlgn="t"/>
                      <a:r>
                        <a:rPr lang="fr-FR" sz="1500" u="none" strike="noStrike">
                          <a:effectLst/>
                        </a:rPr>
                        <a:t>67</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Charges exceptionnelles</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8,50 €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9 356,00 €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2481441361"/>
                  </a:ext>
                </a:extLst>
              </a:tr>
              <a:tr h="348412">
                <a:tc>
                  <a:txBody>
                    <a:bodyPr/>
                    <a:lstStyle/>
                    <a:p>
                      <a:pPr algn="r" rtl="0" fontAlgn="t"/>
                      <a:r>
                        <a:rPr lang="fr-FR" sz="1500" u="none" strike="noStrike">
                          <a:effectLst/>
                        </a:rPr>
                        <a:t>68</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Dotations aux provisions et amortissements</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   €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3029700023"/>
                  </a:ext>
                </a:extLst>
              </a:tr>
              <a:tr h="348412">
                <a:tc>
                  <a:txBody>
                    <a:bodyPr/>
                    <a:lstStyle/>
                    <a:p>
                      <a:pPr algn="l"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500" u="none" strike="noStrike">
                          <a:effectLst/>
                        </a:rPr>
                        <a:t>Total</a:t>
                      </a:r>
                      <a:endParaRPr lang="fr-FR" sz="1500" b="1"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81 591,77 € </a:t>
                      </a:r>
                      <a:endParaRPr lang="fr-FR" sz="1500" b="1"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86 974,53 €</a:t>
                      </a:r>
                      <a:endParaRPr lang="fr-FR" sz="1500" b="1"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500" u="none" strike="noStrike">
                          <a:effectLst/>
                        </a:rPr>
                        <a:t> </a:t>
                      </a:r>
                      <a:endParaRPr lang="fr-FR" sz="1500" b="1" i="0" u="none" strike="noStrike">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562541393"/>
                  </a:ext>
                </a:extLst>
              </a:tr>
              <a:tr h="375777">
                <a:tc>
                  <a:txBody>
                    <a:bodyPr/>
                    <a:lstStyle/>
                    <a:p>
                      <a:pPr algn="l" rtl="0" fontAlgn="t"/>
                      <a:r>
                        <a:rPr lang="fr-FR" sz="1500" u="none" strike="noStrike">
                          <a:effectLst/>
                        </a:rPr>
                        <a:t> </a:t>
                      </a:r>
                      <a:endParaRPr lang="fr-FR" sz="1500" b="0" i="0" u="none" strike="noStrike">
                        <a:solidFill>
                          <a:srgbClr val="000000"/>
                        </a:solidFill>
                        <a:effectLst/>
                        <a:latin typeface="Calibri" panose="020F0502020204030204" pitchFamily="34" charset="0"/>
                      </a:endParaRPr>
                    </a:p>
                  </a:txBody>
                  <a:tcPr marL="7503" marR="7503" marT="7503" marB="0"/>
                </a:tc>
                <a:tc>
                  <a:txBody>
                    <a:bodyPr/>
                    <a:lstStyle/>
                    <a:p>
                      <a:pPr algn="l" rtl="0" fontAlgn="t"/>
                      <a:r>
                        <a:rPr lang="fr-FR" sz="1600" u="none" strike="noStrike" dirty="0">
                          <a:effectLst/>
                        </a:rPr>
                        <a:t>Résultats</a:t>
                      </a:r>
                      <a:endParaRPr lang="fr-FR" sz="1600" b="1" i="0" u="none" strike="noStrike" dirty="0">
                        <a:solidFill>
                          <a:srgbClr val="000000"/>
                        </a:solidFill>
                        <a:effectLst/>
                        <a:latin typeface="Calibri" panose="020F0502020204030204" pitchFamily="34" charset="0"/>
                      </a:endParaRPr>
                    </a:p>
                  </a:txBody>
                  <a:tcPr marL="7503" marR="7503" marT="7503" marB="0"/>
                </a:tc>
                <a:tc>
                  <a:txBody>
                    <a:bodyPr/>
                    <a:lstStyle/>
                    <a:p>
                      <a:pPr algn="r" rtl="0" fontAlgn="t"/>
                      <a:r>
                        <a:rPr lang="fr-FR" sz="1600" u="none" strike="noStrike">
                          <a:effectLst/>
                        </a:rPr>
                        <a:t> </a:t>
                      </a:r>
                      <a:endParaRPr lang="fr-FR" sz="1600" b="1"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600" u="none" strike="noStrike">
                          <a:effectLst/>
                        </a:rPr>
                        <a:t>-6 944,74 €</a:t>
                      </a:r>
                      <a:endParaRPr lang="fr-FR" sz="1600" b="1" i="0" u="none" strike="noStrike">
                        <a:solidFill>
                          <a:srgbClr val="000000"/>
                        </a:solidFill>
                        <a:effectLst/>
                        <a:latin typeface="Calibri" panose="020F0502020204030204" pitchFamily="34" charset="0"/>
                      </a:endParaRPr>
                    </a:p>
                  </a:txBody>
                  <a:tcPr marL="7503" marR="7503" marT="7503" marB="0"/>
                </a:tc>
                <a:tc>
                  <a:txBody>
                    <a:bodyPr/>
                    <a:lstStyle/>
                    <a:p>
                      <a:pPr algn="r" rtl="0" fontAlgn="t"/>
                      <a:r>
                        <a:rPr lang="fr-FR" sz="1600" u="none" strike="noStrike" dirty="0">
                          <a:effectLst/>
                        </a:rPr>
                        <a:t> </a:t>
                      </a:r>
                      <a:endParaRPr lang="fr-FR" sz="1600" b="1" i="0" u="none" strike="noStrike" dirty="0">
                        <a:solidFill>
                          <a:srgbClr val="000000"/>
                        </a:solidFill>
                        <a:effectLst/>
                        <a:latin typeface="Calibri" panose="020F0502020204030204" pitchFamily="34" charset="0"/>
                      </a:endParaRPr>
                    </a:p>
                  </a:txBody>
                  <a:tcPr marL="7503" marR="7503" marT="7503" marB="0"/>
                </a:tc>
                <a:extLst>
                  <a:ext uri="{0D108BD9-81ED-4DB2-BD59-A6C34878D82A}">
                    <a16:rowId xmlns:a16="http://schemas.microsoft.com/office/drawing/2014/main" val="3235933779"/>
                  </a:ext>
                </a:extLst>
              </a:tr>
            </a:tbl>
          </a:graphicData>
        </a:graphic>
      </p:graphicFrame>
    </p:spTree>
    <p:extLst>
      <p:ext uri="{BB962C8B-B14F-4D97-AF65-F5344CB8AC3E}">
        <p14:creationId xmlns:p14="http://schemas.microsoft.com/office/powerpoint/2010/main" val="132637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693288F-C2B1-8395-F8E1-A2E53222ED07}"/>
              </a:ext>
            </a:extLst>
          </p:cNvPr>
          <p:cNvSpPr>
            <a:spLocks noGrp="1"/>
          </p:cNvSpPr>
          <p:nvPr>
            <p:ph type="title"/>
          </p:nvPr>
        </p:nvSpPr>
        <p:spPr>
          <a:xfrm>
            <a:off x="1333502" y="609600"/>
            <a:ext cx="8596668" cy="923778"/>
          </a:xfrm>
        </p:spPr>
        <p:txBody>
          <a:bodyPr>
            <a:normAutofit/>
          </a:bodyPr>
          <a:lstStyle/>
          <a:p>
            <a:r>
              <a:rPr lang="fr-FR" dirty="0"/>
              <a:t>Les postes importants des dépenses 2023</a:t>
            </a:r>
          </a:p>
        </p:txBody>
      </p:sp>
      <p:sp>
        <p:nvSpPr>
          <p:cNvPr id="17"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3" name="Espace réservé du contenu 2">
            <a:extLst>
              <a:ext uri="{FF2B5EF4-FFF2-40B4-BE49-F238E27FC236}">
                <a16:creationId xmlns:a16="http://schemas.microsoft.com/office/drawing/2014/main" id="{A8387BBE-ED00-A2C8-B2F8-0FA28992A8B7}"/>
              </a:ext>
            </a:extLst>
          </p:cNvPr>
          <p:cNvSpPr>
            <a:spLocks noGrp="1"/>
          </p:cNvSpPr>
          <p:nvPr>
            <p:ph idx="1"/>
          </p:nvPr>
        </p:nvSpPr>
        <p:spPr>
          <a:xfrm>
            <a:off x="1333502" y="1687759"/>
            <a:ext cx="8596668" cy="3747841"/>
          </a:xfrm>
        </p:spPr>
        <p:txBody>
          <a:bodyPr>
            <a:normAutofit fontScale="62500" lnSpcReduction="20000"/>
          </a:bodyPr>
          <a:lstStyle/>
          <a:p>
            <a:r>
              <a:rPr lang="fr-FR" sz="4000" dirty="0"/>
              <a:t>Achats : des achats réalisés dans le cadre de la rénovation du parc d’arcs et du matériel les constituant</a:t>
            </a:r>
          </a:p>
          <a:p>
            <a:r>
              <a:rPr lang="fr-FR" sz="4000" dirty="0"/>
              <a:t>Charge de coût d’énergie en forte augmentation :9 011€</a:t>
            </a:r>
          </a:p>
          <a:p>
            <a:r>
              <a:rPr lang="fr-FR" sz="4000" dirty="0"/>
              <a:t>Emploi sous forme honoraires de Camille DUFOUR (D.E.J.P.S.) sur une base de 3 jours et environ 11h30 / semaine :12 246,97€</a:t>
            </a:r>
          </a:p>
          <a:p>
            <a:r>
              <a:rPr lang="fr-FR" sz="4000" dirty="0"/>
              <a:t>Coût championnats Régionaux et France :11 607€</a:t>
            </a:r>
          </a:p>
          <a:p>
            <a:r>
              <a:rPr lang="fr-FR" sz="4000" dirty="0"/>
              <a:t>Aide matérielle de Mâcon : 15 220€ (opération neutre car non monétaire)</a:t>
            </a:r>
          </a:p>
          <a:p>
            <a:pPr marL="457200" lvl="1" indent="0">
              <a:buNone/>
            </a:pPr>
            <a:endParaRPr lang="fr-FR" dirty="0"/>
          </a:p>
          <a:p>
            <a:pPr marL="457200" lvl="1" indent="0">
              <a:buNone/>
            </a:pPr>
            <a:endParaRPr lang="fr-FR" dirty="0"/>
          </a:p>
          <a:p>
            <a:pPr marL="457200" lvl="1" indent="0">
              <a:buNone/>
            </a:pPr>
            <a:endParaRPr lang="fr-FR" dirty="0"/>
          </a:p>
        </p:txBody>
      </p:sp>
      <p:sp>
        <p:nvSpPr>
          <p:cNvPr id="18"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Tree>
    <p:extLst>
      <p:ext uri="{BB962C8B-B14F-4D97-AF65-F5344CB8AC3E}">
        <p14:creationId xmlns:p14="http://schemas.microsoft.com/office/powerpoint/2010/main" val="4003810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1C91294-4CF0-0B47-C4B6-5E9E6F4677BE}"/>
              </a:ext>
            </a:extLst>
          </p:cNvPr>
          <p:cNvSpPr>
            <a:spLocks noGrp="1"/>
          </p:cNvSpPr>
          <p:nvPr>
            <p:ph type="title"/>
          </p:nvPr>
        </p:nvSpPr>
        <p:spPr>
          <a:xfrm>
            <a:off x="1286933" y="609600"/>
            <a:ext cx="10197494" cy="1099457"/>
          </a:xfrm>
        </p:spPr>
        <p:txBody>
          <a:bodyPr>
            <a:normAutofit/>
          </a:bodyPr>
          <a:lstStyle/>
          <a:p>
            <a:r>
              <a:rPr lang="fr-FR" dirty="0"/>
              <a:t>COMPTE DE RÉSULTAT 2023 - PRODUITS</a:t>
            </a:r>
          </a:p>
        </p:txBody>
      </p:sp>
      <p:sp>
        <p:nvSpPr>
          <p:cNvPr id="20" name="Isosceles Triangle 19">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2" name="Isosceles Triangle 21">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aphicFrame>
        <p:nvGraphicFramePr>
          <p:cNvPr id="12" name="Espace réservé du contenu 11">
            <a:extLst>
              <a:ext uri="{FF2B5EF4-FFF2-40B4-BE49-F238E27FC236}">
                <a16:creationId xmlns:a16="http://schemas.microsoft.com/office/drawing/2014/main" id="{C527E023-EB6E-34B5-DDFA-BD98E57EFD11}"/>
              </a:ext>
            </a:extLst>
          </p:cNvPr>
          <p:cNvGraphicFramePr>
            <a:graphicFrameLocks noGrp="1"/>
          </p:cNvGraphicFramePr>
          <p:nvPr>
            <p:ph idx="1"/>
            <p:extLst>
              <p:ext uri="{D42A27DB-BD31-4B8C-83A1-F6EECF244321}">
                <p14:modId xmlns:p14="http://schemas.microsoft.com/office/powerpoint/2010/main" val="889116153"/>
              </p:ext>
            </p:extLst>
          </p:nvPr>
        </p:nvGraphicFramePr>
        <p:xfrm>
          <a:off x="1395307" y="1338943"/>
          <a:ext cx="9509760" cy="5172214"/>
        </p:xfrm>
        <a:graphic>
          <a:graphicData uri="http://schemas.openxmlformats.org/drawingml/2006/table">
            <a:tbl>
              <a:tblPr firstRow="1" bandRow="1">
                <a:tableStyleId>{5C22544A-7EE6-4342-B048-85BDC9FD1C3A}</a:tableStyleId>
              </a:tblPr>
              <a:tblGrid>
                <a:gridCol w="1084199">
                  <a:extLst>
                    <a:ext uri="{9D8B030D-6E8A-4147-A177-3AD203B41FA5}">
                      <a16:colId xmlns:a16="http://schemas.microsoft.com/office/drawing/2014/main" val="1476334375"/>
                    </a:ext>
                  </a:extLst>
                </a:gridCol>
                <a:gridCol w="4426835">
                  <a:extLst>
                    <a:ext uri="{9D8B030D-6E8A-4147-A177-3AD203B41FA5}">
                      <a16:colId xmlns:a16="http://schemas.microsoft.com/office/drawing/2014/main" val="3849343477"/>
                    </a:ext>
                  </a:extLst>
                </a:gridCol>
                <a:gridCol w="1468869">
                  <a:extLst>
                    <a:ext uri="{9D8B030D-6E8A-4147-A177-3AD203B41FA5}">
                      <a16:colId xmlns:a16="http://schemas.microsoft.com/office/drawing/2014/main" val="40516164"/>
                    </a:ext>
                  </a:extLst>
                </a:gridCol>
                <a:gridCol w="1409179">
                  <a:extLst>
                    <a:ext uri="{9D8B030D-6E8A-4147-A177-3AD203B41FA5}">
                      <a16:colId xmlns:a16="http://schemas.microsoft.com/office/drawing/2014/main" val="3070652591"/>
                    </a:ext>
                  </a:extLst>
                </a:gridCol>
                <a:gridCol w="1120678">
                  <a:extLst>
                    <a:ext uri="{9D8B030D-6E8A-4147-A177-3AD203B41FA5}">
                      <a16:colId xmlns:a16="http://schemas.microsoft.com/office/drawing/2014/main" val="3055627001"/>
                    </a:ext>
                  </a:extLst>
                </a:gridCol>
              </a:tblGrid>
              <a:tr h="398376">
                <a:tc>
                  <a:txBody>
                    <a:bodyPr/>
                    <a:lstStyle/>
                    <a:p>
                      <a:pPr algn="ctr" rtl="0" fontAlgn="t"/>
                      <a:r>
                        <a:rPr lang="fr-FR" sz="1600" u="none" strike="noStrike">
                          <a:effectLst/>
                        </a:rPr>
                        <a:t>Famille</a:t>
                      </a:r>
                      <a:endParaRPr lang="fr-FR" sz="1600" b="1" i="0" u="none" strike="noStrike">
                        <a:solidFill>
                          <a:srgbClr val="000000"/>
                        </a:solidFill>
                        <a:effectLst/>
                        <a:latin typeface="Calibri" panose="020F0502020204030204" pitchFamily="34" charset="0"/>
                      </a:endParaRPr>
                    </a:p>
                  </a:txBody>
                  <a:tcPr marL="9939" marR="9939" marT="9939" marB="0"/>
                </a:tc>
                <a:tc>
                  <a:txBody>
                    <a:bodyPr/>
                    <a:lstStyle/>
                    <a:p>
                      <a:pPr algn="ctr" rtl="0" fontAlgn="t"/>
                      <a:r>
                        <a:rPr lang="fr-FR" sz="1600" u="none" strike="noStrike">
                          <a:effectLst/>
                        </a:rPr>
                        <a:t>Libellé</a:t>
                      </a:r>
                      <a:endParaRPr lang="fr-FR" sz="1600" b="1" i="0" u="none" strike="noStrike">
                        <a:solidFill>
                          <a:srgbClr val="000000"/>
                        </a:solidFill>
                        <a:effectLst/>
                        <a:latin typeface="Calibri" panose="020F0502020204030204" pitchFamily="34" charset="0"/>
                      </a:endParaRPr>
                    </a:p>
                  </a:txBody>
                  <a:tcPr marL="9939" marR="9939" marT="9939" marB="0"/>
                </a:tc>
                <a:tc>
                  <a:txBody>
                    <a:bodyPr/>
                    <a:lstStyle/>
                    <a:p>
                      <a:pPr algn="ctr" rtl="0" fontAlgn="t"/>
                      <a:r>
                        <a:rPr lang="fr-FR" sz="1600" u="none" strike="noStrike">
                          <a:effectLst/>
                        </a:rPr>
                        <a:t>2023</a:t>
                      </a:r>
                      <a:endParaRPr lang="fr-FR" sz="1600" b="1" i="0" u="none" strike="noStrike">
                        <a:solidFill>
                          <a:srgbClr val="000000"/>
                        </a:solidFill>
                        <a:effectLst/>
                        <a:latin typeface="Calibri" panose="020F0502020204030204" pitchFamily="34" charset="0"/>
                      </a:endParaRPr>
                    </a:p>
                  </a:txBody>
                  <a:tcPr marL="9939" marR="9939" marT="9939" marB="0"/>
                </a:tc>
                <a:tc>
                  <a:txBody>
                    <a:bodyPr/>
                    <a:lstStyle/>
                    <a:p>
                      <a:pPr algn="ctr" rtl="0" fontAlgn="t"/>
                      <a:r>
                        <a:rPr lang="fr-FR" sz="1600" u="none" strike="noStrike">
                          <a:effectLst/>
                        </a:rPr>
                        <a:t>2022</a:t>
                      </a:r>
                      <a:endParaRPr lang="fr-FR" sz="1600" b="1" i="0" u="none" strike="noStrike">
                        <a:solidFill>
                          <a:srgbClr val="000000"/>
                        </a:solidFill>
                        <a:effectLst/>
                        <a:latin typeface="Calibri" panose="020F0502020204030204" pitchFamily="34" charset="0"/>
                      </a:endParaRPr>
                    </a:p>
                  </a:txBody>
                  <a:tcPr marL="9939" marR="9939" marT="9939" marB="0"/>
                </a:tc>
                <a:tc>
                  <a:txBody>
                    <a:bodyPr/>
                    <a:lstStyle/>
                    <a:p>
                      <a:pPr algn="ctr" rtl="0" fontAlgn="t"/>
                      <a:r>
                        <a:rPr lang="fr-FR" sz="1600" u="none" strike="noStrike">
                          <a:effectLst/>
                        </a:rPr>
                        <a:t>%</a:t>
                      </a:r>
                      <a:endParaRPr lang="fr-FR" sz="1600" b="1" i="0" u="none" strike="noStrike">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1313634568"/>
                  </a:ext>
                </a:extLst>
              </a:tr>
              <a:tr h="709519">
                <a:tc>
                  <a:txBody>
                    <a:bodyPr/>
                    <a:lstStyle/>
                    <a:p>
                      <a:pPr algn="r" rtl="0" fontAlgn="t"/>
                      <a:r>
                        <a:rPr lang="fr-FR" sz="1600" u="none" strike="noStrike">
                          <a:effectLst/>
                        </a:rPr>
                        <a:t>70</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dirty="0">
                          <a:effectLst/>
                        </a:rPr>
                        <a:t>Vente, prestation de service</a:t>
                      </a:r>
                      <a:endParaRPr lang="fr-FR" sz="1600" b="0" i="0" u="none" strike="noStrike" dirty="0">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26 111,18 €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35 091,20 €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-25,59%</a:t>
                      </a:r>
                      <a:endParaRPr lang="fr-FR" sz="1600" b="0" i="0" u="none" strike="noStrike">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2595477731"/>
                  </a:ext>
                </a:extLst>
              </a:tr>
              <a:tr h="709519">
                <a:tc>
                  <a:txBody>
                    <a:bodyPr/>
                    <a:lstStyle/>
                    <a:p>
                      <a:pPr algn="r" rtl="0" fontAlgn="t"/>
                      <a:r>
                        <a:rPr lang="fr-FR" sz="1600" u="none" strike="noStrike">
                          <a:effectLst/>
                        </a:rPr>
                        <a:t>74</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a:effectLst/>
                        </a:rPr>
                        <a:t>Subventions</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41 728,62 €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25 297,40 €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64,95%</a:t>
                      </a:r>
                      <a:endParaRPr lang="fr-FR" sz="1600" b="0" i="0" u="none" strike="noStrike">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2173102542"/>
                  </a:ext>
                </a:extLst>
              </a:tr>
              <a:tr h="709519">
                <a:tc>
                  <a:txBody>
                    <a:bodyPr/>
                    <a:lstStyle/>
                    <a:p>
                      <a:pPr algn="r" rtl="0" fontAlgn="t"/>
                      <a:r>
                        <a:rPr lang="fr-FR" sz="1600" u="none" strike="noStrike">
                          <a:effectLst/>
                        </a:rPr>
                        <a:t>75</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a:effectLst/>
                        </a:rPr>
                        <a:t>Autres produits de gestion courante (licences)</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20 211,41 €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19 433,86 €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4,00%</a:t>
                      </a:r>
                      <a:endParaRPr lang="fr-FR" sz="1600" b="0" i="0" u="none" strike="noStrike">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4162355994"/>
                  </a:ext>
                </a:extLst>
              </a:tr>
              <a:tr h="398376">
                <a:tc>
                  <a:txBody>
                    <a:bodyPr/>
                    <a:lstStyle/>
                    <a:p>
                      <a:pPr algn="r" rtl="0" fontAlgn="t"/>
                      <a:r>
                        <a:rPr lang="fr-FR" sz="1600" u="none" strike="noStrike">
                          <a:effectLst/>
                        </a:rPr>
                        <a:t>76</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dirty="0">
                          <a:effectLst/>
                        </a:rPr>
                        <a:t>Produits financiers</a:t>
                      </a:r>
                      <a:endParaRPr lang="fr-FR" sz="1600" b="0" i="0" u="none" strike="noStrike" dirty="0">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240,19 €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107,01 €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2116682857"/>
                  </a:ext>
                </a:extLst>
              </a:tr>
              <a:tr h="398376">
                <a:tc>
                  <a:txBody>
                    <a:bodyPr/>
                    <a:lstStyle/>
                    <a:p>
                      <a:pPr algn="r" rtl="0" fontAlgn="t"/>
                      <a:r>
                        <a:rPr lang="fr-FR" sz="1600" u="none" strike="noStrike">
                          <a:effectLst/>
                        </a:rPr>
                        <a:t>77</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a:effectLst/>
                        </a:rPr>
                        <a:t> Produits exceptionnel</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0,00 €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100,32 €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2690298420"/>
                  </a:ext>
                </a:extLst>
              </a:tr>
              <a:tr h="709519">
                <a:tc>
                  <a:txBody>
                    <a:bodyPr/>
                    <a:lstStyle/>
                    <a:p>
                      <a:pPr algn="r" rtl="0" fontAlgn="t"/>
                      <a:r>
                        <a:rPr lang="fr-FR" sz="1600" u="none" strike="noStrike">
                          <a:effectLst/>
                        </a:rPr>
                        <a:t>78</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a:effectLst/>
                        </a:rPr>
                        <a:t>Report révenu non utilisé d'exercice antérieur</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2 134,83 €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328125301"/>
                  </a:ext>
                </a:extLst>
              </a:tr>
              <a:tr h="709519">
                <a:tc>
                  <a:txBody>
                    <a:bodyPr/>
                    <a:lstStyle/>
                    <a:p>
                      <a:pPr algn="l" rtl="0" fontAlgn="t"/>
                      <a:r>
                        <a:rPr lang="fr-FR" sz="1600" u="none" strike="noStrike">
                          <a:effectLst/>
                        </a:rPr>
                        <a:t> </a:t>
                      </a:r>
                      <a:endParaRPr lang="fr-FR" sz="1600" b="1"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a:effectLst/>
                        </a:rPr>
                        <a:t>Total</a:t>
                      </a:r>
                      <a:endParaRPr lang="fr-FR" sz="1600" b="1"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90 426,23 €</a:t>
                      </a:r>
                      <a:endParaRPr lang="fr-FR" sz="1600" b="1"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80 029,79 €</a:t>
                      </a:r>
                      <a:endParaRPr lang="fr-FR" sz="1600" b="1"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600" u="none" strike="noStrike">
                          <a:effectLst/>
                        </a:rPr>
                        <a:t> </a:t>
                      </a:r>
                      <a:endParaRPr lang="fr-FR" sz="1600" b="1" i="0" u="none" strike="noStrike">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179195909"/>
                  </a:ext>
                </a:extLst>
              </a:tr>
              <a:tr h="429491">
                <a:tc>
                  <a:txBody>
                    <a:bodyPr/>
                    <a:lstStyle/>
                    <a:p>
                      <a:pPr algn="l" rtl="0" fontAlgn="t"/>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a:effectLst/>
                        </a:rPr>
                        <a:t>Bénéfice en 2023</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a:effectLst/>
                        </a:rPr>
                        <a:t>8 834,46 €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l" rtl="0" fontAlgn="t"/>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9939" marR="9939" marT="9939" marB="0"/>
                </a:tc>
                <a:tc>
                  <a:txBody>
                    <a:bodyPr/>
                    <a:lstStyle/>
                    <a:p>
                      <a:pPr algn="r" rtl="0" fontAlgn="t"/>
                      <a:r>
                        <a:rPr lang="fr-FR" sz="1800" u="none" strike="noStrike" dirty="0">
                          <a:effectLst/>
                        </a:rPr>
                        <a:t> </a:t>
                      </a:r>
                      <a:endParaRPr lang="fr-FR" sz="1800" b="1" i="0" u="none" strike="noStrike" dirty="0">
                        <a:solidFill>
                          <a:srgbClr val="000000"/>
                        </a:solidFill>
                        <a:effectLst/>
                        <a:latin typeface="Calibri" panose="020F0502020204030204" pitchFamily="34" charset="0"/>
                      </a:endParaRPr>
                    </a:p>
                  </a:txBody>
                  <a:tcPr marL="9939" marR="9939" marT="9939" marB="0"/>
                </a:tc>
                <a:extLst>
                  <a:ext uri="{0D108BD9-81ED-4DB2-BD59-A6C34878D82A}">
                    <a16:rowId xmlns:a16="http://schemas.microsoft.com/office/drawing/2014/main" val="2765685687"/>
                  </a:ext>
                </a:extLst>
              </a:tr>
            </a:tbl>
          </a:graphicData>
        </a:graphic>
      </p:graphicFrame>
    </p:spTree>
    <p:extLst>
      <p:ext uri="{BB962C8B-B14F-4D97-AF65-F5344CB8AC3E}">
        <p14:creationId xmlns:p14="http://schemas.microsoft.com/office/powerpoint/2010/main" val="2343660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A54FD7-1B74-048D-C9F5-05B09BAEFBF6}"/>
              </a:ext>
            </a:extLst>
          </p:cNvPr>
          <p:cNvSpPr>
            <a:spLocks noGrp="1"/>
          </p:cNvSpPr>
          <p:nvPr>
            <p:ph type="title"/>
          </p:nvPr>
        </p:nvSpPr>
        <p:spPr>
          <a:xfrm>
            <a:off x="1617134" y="584200"/>
            <a:ext cx="8596668" cy="825500"/>
          </a:xfrm>
        </p:spPr>
        <p:txBody>
          <a:bodyPr/>
          <a:lstStyle/>
          <a:p>
            <a:r>
              <a:rPr lang="fr-FR" dirty="0"/>
              <a:t>Les postes importants sur recettes 2023</a:t>
            </a:r>
          </a:p>
        </p:txBody>
      </p:sp>
      <p:sp>
        <p:nvSpPr>
          <p:cNvPr id="3" name="Espace réservé du contenu 2">
            <a:extLst>
              <a:ext uri="{FF2B5EF4-FFF2-40B4-BE49-F238E27FC236}">
                <a16:creationId xmlns:a16="http://schemas.microsoft.com/office/drawing/2014/main" id="{09E70115-888E-2771-2E34-F353115D3CD6}"/>
              </a:ext>
            </a:extLst>
          </p:cNvPr>
          <p:cNvSpPr>
            <a:spLocks noGrp="1"/>
          </p:cNvSpPr>
          <p:nvPr>
            <p:ph idx="1"/>
          </p:nvPr>
        </p:nvSpPr>
        <p:spPr>
          <a:xfrm>
            <a:off x="842266" y="1092200"/>
            <a:ext cx="9876366" cy="5765800"/>
          </a:xfrm>
        </p:spPr>
        <p:txBody>
          <a:bodyPr>
            <a:normAutofit fontScale="25000" lnSpcReduction="20000"/>
          </a:bodyPr>
          <a:lstStyle/>
          <a:p>
            <a:r>
              <a:rPr lang="fr-FR" sz="2400" dirty="0"/>
              <a:t>Ventes </a:t>
            </a:r>
          </a:p>
          <a:p>
            <a:pPr lvl="1"/>
            <a:r>
              <a:rPr lang="fr-FR" sz="7400" dirty="0"/>
              <a:t>Les concours qui ont rapportés 4312,72€</a:t>
            </a:r>
          </a:p>
          <a:p>
            <a:pPr lvl="1"/>
            <a:r>
              <a:rPr lang="fr-FR" sz="7400" dirty="0"/>
              <a:t>Les animations pour 2693,02€</a:t>
            </a:r>
          </a:p>
          <a:p>
            <a:pPr lvl="1"/>
            <a:r>
              <a:rPr lang="fr-FR" sz="7400" dirty="0"/>
              <a:t>La buvette pour 3806,99€</a:t>
            </a:r>
          </a:p>
          <a:p>
            <a:pPr lvl="1"/>
            <a:r>
              <a:rPr lang="fr-FR" sz="7400" dirty="0"/>
              <a:t>La vente des cibles issues du championnat de France Sport Adapté de tir à l’arc pour 5600€</a:t>
            </a:r>
          </a:p>
          <a:p>
            <a:pPr lvl="1"/>
            <a:r>
              <a:rPr lang="fr-FR" sz="7400" dirty="0"/>
              <a:t>Les cours d’entraînements pour 3127,54€</a:t>
            </a:r>
          </a:p>
          <a:p>
            <a:r>
              <a:rPr lang="fr-FR" sz="7400" dirty="0"/>
              <a:t>Subventions</a:t>
            </a:r>
          </a:p>
          <a:p>
            <a:pPr lvl="1"/>
            <a:r>
              <a:rPr lang="fr-FR" sz="7400" dirty="0"/>
              <a:t>Ville pour 15 943,82 €</a:t>
            </a:r>
          </a:p>
          <a:p>
            <a:pPr lvl="1"/>
            <a:r>
              <a:rPr lang="fr-FR" sz="7400" dirty="0"/>
              <a:t>Région pour 1087 €</a:t>
            </a:r>
          </a:p>
          <a:p>
            <a:pPr lvl="1"/>
            <a:r>
              <a:rPr lang="fr-FR" sz="7400" dirty="0"/>
              <a:t>Département 71 pour 2085 €</a:t>
            </a:r>
          </a:p>
          <a:p>
            <a:pPr lvl="1"/>
            <a:r>
              <a:rPr lang="fr-FR" sz="7400" dirty="0"/>
              <a:t>ANS (FFTA et FFSA) pour 5300€</a:t>
            </a:r>
          </a:p>
          <a:p>
            <a:pPr lvl="1"/>
            <a:r>
              <a:rPr lang="fr-FR" sz="7400" dirty="0"/>
              <a:t>Subvention privée (CD71 tir à l’arc, CR BFC tir à l’arc et FFTA pour 1480€</a:t>
            </a:r>
          </a:p>
          <a:p>
            <a:r>
              <a:rPr lang="fr-FR" sz="7400" dirty="0"/>
              <a:t>Autres produits (essentiellement licences )</a:t>
            </a:r>
          </a:p>
          <a:p>
            <a:pPr lvl="1"/>
            <a:r>
              <a:rPr lang="fr-FR" sz="7200" dirty="0"/>
              <a:t>Licences pour 14 615€</a:t>
            </a:r>
            <a:endParaRPr lang="fr-FR" sz="7400" dirty="0"/>
          </a:p>
          <a:p>
            <a:pPr lvl="1"/>
            <a:r>
              <a:rPr lang="fr-FR" sz="7400" dirty="0"/>
              <a:t>Don, abandon de frais, sponsoring, etc., pour 5597€</a:t>
            </a:r>
          </a:p>
          <a:p>
            <a:pPr lvl="1"/>
            <a:r>
              <a:rPr lang="fr-FR" sz="7400" dirty="0"/>
              <a:t>Reprise de subvention non utilisée (bouquet provincial) 2134,83</a:t>
            </a:r>
          </a:p>
          <a:p>
            <a:endParaRPr lang="fr-FR" sz="2400" dirty="0"/>
          </a:p>
        </p:txBody>
      </p:sp>
    </p:spTree>
    <p:extLst>
      <p:ext uri="{BB962C8B-B14F-4D97-AF65-F5344CB8AC3E}">
        <p14:creationId xmlns:p14="http://schemas.microsoft.com/office/powerpoint/2010/main" val="3028426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48472E-EE13-0EC0-8D03-5AFCAE0AE662}"/>
              </a:ext>
            </a:extLst>
          </p:cNvPr>
          <p:cNvSpPr>
            <a:spLocks noGrp="1"/>
          </p:cNvSpPr>
          <p:nvPr>
            <p:ph type="title"/>
          </p:nvPr>
        </p:nvSpPr>
        <p:spPr>
          <a:xfrm>
            <a:off x="1375834" y="313447"/>
            <a:ext cx="8596668" cy="1320800"/>
          </a:xfrm>
        </p:spPr>
        <p:txBody>
          <a:bodyPr/>
          <a:lstStyle/>
          <a:p>
            <a:r>
              <a:rPr lang="fr-FR" dirty="0"/>
              <a:t>Résultat de l’exercice	2023</a:t>
            </a:r>
          </a:p>
        </p:txBody>
      </p:sp>
      <p:sp>
        <p:nvSpPr>
          <p:cNvPr id="3" name="Espace réservé du contenu 2">
            <a:extLst>
              <a:ext uri="{FF2B5EF4-FFF2-40B4-BE49-F238E27FC236}">
                <a16:creationId xmlns:a16="http://schemas.microsoft.com/office/drawing/2014/main" id="{7D53D299-1574-5E0E-8467-4703926FF876}"/>
              </a:ext>
            </a:extLst>
          </p:cNvPr>
          <p:cNvSpPr>
            <a:spLocks noGrp="1"/>
          </p:cNvSpPr>
          <p:nvPr>
            <p:ph idx="1"/>
          </p:nvPr>
        </p:nvSpPr>
        <p:spPr>
          <a:xfrm>
            <a:off x="840859" y="1870780"/>
            <a:ext cx="7572023" cy="1200329"/>
          </a:xfrm>
        </p:spPr>
        <p:txBody>
          <a:bodyPr>
            <a:normAutofit fontScale="62500" lnSpcReduction="20000"/>
          </a:bodyPr>
          <a:lstStyle/>
          <a:p>
            <a:pPr marL="0" indent="0" algn="ctr">
              <a:buNone/>
            </a:pPr>
            <a:r>
              <a:rPr lang="fr-FR" sz="3600" dirty="0"/>
              <a:t>Compte de résultat 2023</a:t>
            </a:r>
          </a:p>
          <a:p>
            <a:pPr marL="0" indent="0" algn="ctr">
              <a:buNone/>
            </a:pPr>
            <a:r>
              <a:rPr lang="fr-FR" sz="3600" dirty="0"/>
              <a:t>(différence entre charges et produits):</a:t>
            </a:r>
          </a:p>
          <a:p>
            <a:pPr marL="0" indent="0" algn="ctr">
              <a:buNone/>
            </a:pPr>
            <a:r>
              <a:rPr lang="fr-FR" sz="3600" dirty="0"/>
              <a:t>		</a:t>
            </a:r>
            <a:r>
              <a:rPr lang="fr-FR" sz="3800" b="1" dirty="0">
                <a:solidFill>
                  <a:srgbClr val="00B0F0"/>
                </a:solidFill>
              </a:rPr>
              <a:t>8834,46€</a:t>
            </a:r>
          </a:p>
          <a:p>
            <a:pPr marL="914400" lvl="2" indent="0">
              <a:buNone/>
            </a:pPr>
            <a:endParaRPr lang="fr-FR" dirty="0"/>
          </a:p>
        </p:txBody>
      </p:sp>
      <p:sp>
        <p:nvSpPr>
          <p:cNvPr id="6" name="ZoneTexte 5">
            <a:extLst>
              <a:ext uri="{FF2B5EF4-FFF2-40B4-BE49-F238E27FC236}">
                <a16:creationId xmlns:a16="http://schemas.microsoft.com/office/drawing/2014/main" id="{273E16E3-A569-A9AA-0FA0-AC7ABCEE24EF}"/>
              </a:ext>
            </a:extLst>
          </p:cNvPr>
          <p:cNvSpPr txBox="1"/>
          <p:nvPr/>
        </p:nvSpPr>
        <p:spPr>
          <a:xfrm>
            <a:off x="1643121" y="3786891"/>
            <a:ext cx="7289864" cy="954107"/>
          </a:xfrm>
          <a:prstGeom prst="rect">
            <a:avLst/>
          </a:prstGeom>
          <a:noFill/>
        </p:spPr>
        <p:txBody>
          <a:bodyPr wrap="square" rtlCol="0">
            <a:spAutoFit/>
          </a:bodyPr>
          <a:lstStyle/>
          <a:p>
            <a:r>
              <a:rPr lang="fr-FR" sz="2800" dirty="0">
                <a:solidFill>
                  <a:srgbClr val="7030A0"/>
                </a:solidFill>
              </a:rPr>
              <a:t>Nous proposons que ce résultat soit porté au titre des réserves pour salaires </a:t>
            </a:r>
          </a:p>
        </p:txBody>
      </p:sp>
    </p:spTree>
    <p:extLst>
      <p:ext uri="{BB962C8B-B14F-4D97-AF65-F5344CB8AC3E}">
        <p14:creationId xmlns:p14="http://schemas.microsoft.com/office/powerpoint/2010/main" val="829835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E00D360-E1E1-D4FF-9C26-22EF7289CD99}"/>
              </a:ext>
            </a:extLst>
          </p:cNvPr>
          <p:cNvSpPr>
            <a:spLocks noGrp="1"/>
          </p:cNvSpPr>
          <p:nvPr>
            <p:ph type="title"/>
          </p:nvPr>
        </p:nvSpPr>
        <p:spPr>
          <a:xfrm>
            <a:off x="1286933" y="609600"/>
            <a:ext cx="10197494" cy="1099457"/>
          </a:xfrm>
        </p:spPr>
        <p:txBody>
          <a:bodyPr>
            <a:normAutofit/>
          </a:bodyPr>
          <a:lstStyle/>
          <a:p>
            <a:r>
              <a:rPr lang="fr-FR" dirty="0"/>
              <a:t>Trésorerie au 31/12/22</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Isosceles Triangle 13">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aphicFrame>
        <p:nvGraphicFramePr>
          <p:cNvPr id="22" name="Espace réservé du contenu 4">
            <a:extLst>
              <a:ext uri="{FF2B5EF4-FFF2-40B4-BE49-F238E27FC236}">
                <a16:creationId xmlns:a16="http://schemas.microsoft.com/office/drawing/2014/main" id="{0371F794-E2B0-492C-90CF-73E2BCAE76DF}"/>
              </a:ext>
            </a:extLst>
          </p:cNvPr>
          <p:cNvGraphicFramePr>
            <a:graphicFrameLocks noGrp="1"/>
          </p:cNvGraphicFramePr>
          <p:nvPr>
            <p:ph idx="1"/>
          </p:nvPr>
        </p:nvGraphicFramePr>
        <p:xfrm>
          <a:off x="1286933" y="2285315"/>
          <a:ext cx="9618135" cy="3419940"/>
        </p:xfrm>
        <a:graphic>
          <a:graphicData uri="http://schemas.openxmlformats.org/drawingml/2006/table">
            <a:tbl>
              <a:tblPr/>
              <a:tblGrid>
                <a:gridCol w="4643563">
                  <a:extLst>
                    <a:ext uri="{9D8B030D-6E8A-4147-A177-3AD203B41FA5}">
                      <a16:colId xmlns:a16="http://schemas.microsoft.com/office/drawing/2014/main" val="256956081"/>
                    </a:ext>
                  </a:extLst>
                </a:gridCol>
                <a:gridCol w="2487286">
                  <a:extLst>
                    <a:ext uri="{9D8B030D-6E8A-4147-A177-3AD203B41FA5}">
                      <a16:colId xmlns:a16="http://schemas.microsoft.com/office/drawing/2014/main" val="896747568"/>
                    </a:ext>
                  </a:extLst>
                </a:gridCol>
                <a:gridCol w="2487286">
                  <a:extLst>
                    <a:ext uri="{9D8B030D-6E8A-4147-A177-3AD203B41FA5}">
                      <a16:colId xmlns:a16="http://schemas.microsoft.com/office/drawing/2014/main" val="1380243604"/>
                    </a:ext>
                  </a:extLst>
                </a:gridCol>
              </a:tblGrid>
              <a:tr h="504566">
                <a:tc>
                  <a:txBody>
                    <a:bodyPr/>
                    <a:lstStyle/>
                    <a:p>
                      <a:pPr algn="ctr" fontAlgn="b">
                        <a:spcBef>
                          <a:spcPts val="0"/>
                        </a:spcBef>
                        <a:spcAft>
                          <a:spcPts val="0"/>
                        </a:spcAft>
                      </a:pPr>
                      <a:r>
                        <a:rPr lang="fr-FR" sz="2200" b="1" i="0" u="none" strike="noStrike">
                          <a:solidFill>
                            <a:srgbClr val="000000"/>
                          </a:solidFill>
                          <a:effectLst/>
                          <a:latin typeface="Arial" panose="020B0604020202020204" pitchFamily="34" charset="0"/>
                        </a:rPr>
                        <a:t>TRÉSORERIE</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spcBef>
                          <a:spcPts val="0"/>
                        </a:spcBef>
                        <a:spcAft>
                          <a:spcPts val="0"/>
                        </a:spcAft>
                      </a:pPr>
                      <a:r>
                        <a:rPr lang="fr-FR" sz="2900" b="1" i="0" u="none" strike="noStrike">
                          <a:solidFill>
                            <a:srgbClr val="000000"/>
                          </a:solidFill>
                          <a:effectLst/>
                          <a:latin typeface="Calibri" panose="020F0502020204030204" pitchFamily="34" charset="0"/>
                        </a:rPr>
                        <a:t>2023</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spcBef>
                          <a:spcPts val="0"/>
                        </a:spcBef>
                        <a:spcAft>
                          <a:spcPts val="0"/>
                        </a:spcAft>
                      </a:pPr>
                      <a:r>
                        <a:rPr lang="fr-FR" sz="2900" b="1" i="0" u="none" strike="noStrike">
                          <a:solidFill>
                            <a:srgbClr val="000000"/>
                          </a:solidFill>
                          <a:effectLst/>
                          <a:latin typeface="Calibri" panose="020F0502020204030204" pitchFamily="34" charset="0"/>
                        </a:rPr>
                        <a:t>2022</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7810344"/>
                  </a:ext>
                </a:extLst>
              </a:tr>
              <a:tr h="504566">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Crédit Agricole C courant</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1 374,89 €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3 432,00 €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41432077"/>
                  </a:ext>
                </a:extLst>
              </a:tr>
              <a:tr h="504566">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Banque Populaire C Courant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374,44 €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332,46 €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0465888"/>
                  </a:ext>
                </a:extLst>
              </a:tr>
              <a:tr h="504566">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Crédit Agricole Livret</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33 334,98 €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26623,76</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57368367"/>
                  </a:ext>
                </a:extLst>
              </a:tr>
              <a:tr h="504566">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Caisse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370,33</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0" i="0" u="none" strike="noStrike">
                          <a:solidFill>
                            <a:srgbClr val="000000"/>
                          </a:solidFill>
                          <a:effectLst/>
                          <a:latin typeface="Calibri" panose="020F0502020204030204" pitchFamily="34" charset="0"/>
                        </a:rPr>
                        <a:t>558,78 €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3479973"/>
                  </a:ext>
                </a:extLst>
              </a:tr>
              <a:tr h="504566">
                <a:tc>
                  <a:txBody>
                    <a:bodyPr/>
                    <a:lstStyle/>
                    <a:p>
                      <a:pPr algn="l" rtl="0" fontAlgn="b">
                        <a:spcBef>
                          <a:spcPts val="0"/>
                        </a:spcBef>
                        <a:spcAft>
                          <a:spcPts val="0"/>
                        </a:spcAft>
                      </a:pPr>
                      <a:r>
                        <a:rPr lang="fr-FR" sz="2900" b="1" i="0" u="none" strike="noStrike">
                          <a:solidFill>
                            <a:srgbClr val="000000"/>
                          </a:solidFill>
                          <a:effectLst/>
                          <a:latin typeface="Calibri" panose="020F0502020204030204" pitchFamily="34" charset="0"/>
                        </a:rPr>
                        <a:t>Total</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1" i="0" u="none" strike="noStrike">
                          <a:solidFill>
                            <a:srgbClr val="000000"/>
                          </a:solidFill>
                          <a:effectLst/>
                          <a:latin typeface="Calibri" panose="020F0502020204030204" pitchFamily="34" charset="0"/>
                        </a:rPr>
                        <a:t>35 454,64 €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900" b="1" i="0" u="none" strike="noStrike">
                          <a:solidFill>
                            <a:srgbClr val="000000"/>
                          </a:solidFill>
                          <a:effectLst/>
                          <a:latin typeface="Calibri" panose="020F0502020204030204" pitchFamily="34" charset="0"/>
                        </a:rPr>
                        <a:t>32 969,00 €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4668276"/>
                  </a:ext>
                </a:extLst>
              </a:tr>
              <a:tr h="392544">
                <a:tc>
                  <a:txBody>
                    <a:bodyPr/>
                    <a:lstStyle/>
                    <a:p>
                      <a:pPr algn="l" rtl="0" fontAlgn="b">
                        <a:spcBef>
                          <a:spcPts val="0"/>
                        </a:spcBef>
                        <a:spcAft>
                          <a:spcPts val="0"/>
                        </a:spcAft>
                      </a:pPr>
                      <a:r>
                        <a:rPr lang="fr-FR" sz="2200" b="0" i="0" u="none" strike="noStrike">
                          <a:solidFill>
                            <a:srgbClr val="000000"/>
                          </a:solidFill>
                          <a:effectLst/>
                          <a:latin typeface="Calibri" panose="020F0502020204030204" pitchFamily="34" charset="0"/>
                        </a:rPr>
                        <a:t>Evolution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200" b="0" i="0" u="none" strike="noStrike">
                          <a:solidFill>
                            <a:srgbClr val="000000"/>
                          </a:solidFill>
                          <a:effectLst/>
                          <a:latin typeface="Calibri" panose="020F0502020204030204" pitchFamily="34" charset="0"/>
                        </a:rPr>
                        <a:t>2 485,64 €</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b">
                        <a:spcBef>
                          <a:spcPts val="0"/>
                        </a:spcBef>
                        <a:spcAft>
                          <a:spcPts val="0"/>
                        </a:spcAft>
                      </a:pPr>
                      <a:r>
                        <a:rPr lang="fr-FR" sz="2200" b="0" i="0" u="none" strike="noStrike">
                          <a:solidFill>
                            <a:srgbClr val="000000"/>
                          </a:solidFill>
                          <a:effectLst/>
                          <a:latin typeface="Calibri" panose="020F0502020204030204" pitchFamily="34" charset="0"/>
                        </a:rPr>
                        <a:t>7,54%</a:t>
                      </a:r>
                      <a:endParaRPr lang="fr-FR" sz="2200" b="0" i="0" u="none" strike="noStrike">
                        <a:effectLst/>
                        <a:latin typeface="Arial" panose="020B0604020202020204" pitchFamily="34" charset="0"/>
                      </a:endParaRPr>
                    </a:p>
                  </a:txBody>
                  <a:tcPr marL="11669" marR="11669" marT="11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5984691"/>
                  </a:ext>
                </a:extLst>
              </a:tr>
            </a:tbl>
          </a:graphicData>
        </a:graphic>
      </p:graphicFrame>
    </p:spTree>
    <p:extLst>
      <p:ext uri="{BB962C8B-B14F-4D97-AF65-F5344CB8AC3E}">
        <p14:creationId xmlns:p14="http://schemas.microsoft.com/office/powerpoint/2010/main" val="3880208221"/>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TM02900688[[fn=Facette]]</Template>
  <TotalTime>1356</TotalTime>
  <Words>1488</Words>
  <Application>Microsoft Office PowerPoint</Application>
  <PresentationFormat>Grand écran</PresentationFormat>
  <Paragraphs>391</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Trebuchet MS</vt:lpstr>
      <vt:lpstr>Wingdings 3</vt:lpstr>
      <vt:lpstr>Facette</vt:lpstr>
      <vt:lpstr>Bilan Financier Année 2023 </vt:lpstr>
      <vt:lpstr>Détail des comptes</vt:lpstr>
      <vt:lpstr>COMPTE DE RÉSULTAT 2023</vt:lpstr>
      <vt:lpstr>COMPTE DE RÉSULTAT 2023 – CHARGES</vt:lpstr>
      <vt:lpstr>Les postes importants des dépenses 2023</vt:lpstr>
      <vt:lpstr>COMPTE DE RÉSULTAT 2023 - PRODUITS</vt:lpstr>
      <vt:lpstr>Les postes importants sur recettes 2023</vt:lpstr>
      <vt:lpstr>Résultat de l’exercice 2023</vt:lpstr>
      <vt:lpstr>Trésorerie au 31/12/22</vt:lpstr>
      <vt:lpstr>Conclusion sur l’analyse financière</vt:lpstr>
      <vt:lpstr>Approbation du rapport financier 2022</vt:lpstr>
      <vt:lpstr>BUDGET PRÉVISIONNEL 2024</vt:lpstr>
      <vt:lpstr>Budget prévisionnel (Charges)</vt:lpstr>
      <vt:lpstr>Budget prévisionnel (Produits)</vt:lpstr>
      <vt:lpstr>Approbation du budget prévisionnel 2023</vt:lpstr>
      <vt:lpstr>Tarif licences saison 2024/2025</vt:lpstr>
      <vt:lpstr>Approbation des tarifs de licence 2024/2025</vt:lpstr>
      <vt:lpstr>Tarif cours 2024/2025</vt:lpstr>
      <vt:lpstr>Merci pour votre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Financier 2023</dc:title>
  <dc:creator>gérard champion</dc:creator>
  <cp:lastModifiedBy>Gérard CHAMPION</cp:lastModifiedBy>
  <cp:revision>56</cp:revision>
  <cp:lastPrinted>2024-01-12T15:15:11Z</cp:lastPrinted>
  <dcterms:created xsi:type="dcterms:W3CDTF">2023-01-02T17:05:14Z</dcterms:created>
  <dcterms:modified xsi:type="dcterms:W3CDTF">2024-01-13T09:09:00Z</dcterms:modified>
</cp:coreProperties>
</file>