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89750"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ibTD8gYimA8zXHPXsJfu58MeU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5" y="4760397"/>
            <a:ext cx="5511800" cy="4509850"/>
          </a:xfrm>
          <a:prstGeom prst="rect">
            <a:avLst/>
          </a:prstGeom>
          <a:noFill/>
          <a:ln>
            <a:noFill/>
          </a:ln>
        </p:spPr>
        <p:txBody>
          <a:bodyPr spcFirstLastPara="1" wrap="square" lIns="96618" tIns="96618" rIns="96618" bIns="96618"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94" name="Google Shape;94;p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47" name="Google Shape;147;p10: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53" name="Google Shape;153;p1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59" name="Google Shape;159;p12: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3: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65" name="Google Shape;165;p13: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be1bf07ac_0_0: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be1bf07ac_0_0: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77" name="Google Shape;177;p14: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83" name="Google Shape;183;p15: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6: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89" name="Google Shape;189;p16: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7: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95" name="Google Shape;195;p17: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01" name="Google Shape;201;p19: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01" name="Google Shape;101;p2: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0: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07" name="Google Shape;207;p20: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13" name="Google Shape;213;p2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06" name="Google Shape;106;p3: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12" name="Google Shape;112;p4: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17" name="Google Shape;117;p5: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23" name="Google Shape;123;p6: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29" name="Google Shape;129;p7: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35" name="Google Shape;135;p8: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41" name="Google Shape;141;p9: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4"/>
        <p:cNvGrpSpPr/>
        <p:nvPr/>
      </p:nvGrpSpPr>
      <p:grpSpPr>
        <a:xfrm>
          <a:off x="0" y="0"/>
          <a:ext cx="0" cy="0"/>
          <a:chOff x="0" y="0"/>
          <a:chExt cx="0" cy="0"/>
        </a:xfrm>
      </p:grpSpPr>
      <p:sp>
        <p:nvSpPr>
          <p:cNvPr id="15" name="Google Shape;15;p23"/>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18" name="Google Shape;18;p23"/>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ADC7DC"/>
                </a:solidFill>
                <a:latin typeface="Gill Sans"/>
                <a:ea typeface="Gill Sans"/>
                <a:cs typeface="Gill Sans"/>
                <a:sym typeface="Gill Sans"/>
              </a:defRPr>
            </a:lvl1pPr>
            <a:lvl2pPr marL="0" lvl="1" indent="0" algn="r">
              <a:spcBef>
                <a:spcPts val="0"/>
              </a:spcBef>
              <a:buNone/>
              <a:defRPr sz="900" b="0" i="0" u="none" strike="noStrike" cap="none">
                <a:solidFill>
                  <a:srgbClr val="ADC7DC"/>
                </a:solidFill>
                <a:latin typeface="Gill Sans"/>
                <a:ea typeface="Gill Sans"/>
                <a:cs typeface="Gill Sans"/>
                <a:sym typeface="Gill Sans"/>
              </a:defRPr>
            </a:lvl2pPr>
            <a:lvl3pPr marL="0" lvl="2" indent="0" algn="r">
              <a:spcBef>
                <a:spcPts val="0"/>
              </a:spcBef>
              <a:buNone/>
              <a:defRPr sz="900" b="0" i="0" u="none" strike="noStrike" cap="none">
                <a:solidFill>
                  <a:srgbClr val="ADC7DC"/>
                </a:solidFill>
                <a:latin typeface="Gill Sans"/>
                <a:ea typeface="Gill Sans"/>
                <a:cs typeface="Gill Sans"/>
                <a:sym typeface="Gill Sans"/>
              </a:defRPr>
            </a:lvl3pPr>
            <a:lvl4pPr marL="0" lvl="3" indent="0" algn="r">
              <a:spcBef>
                <a:spcPts val="0"/>
              </a:spcBef>
              <a:buNone/>
              <a:defRPr sz="900" b="0" i="0" u="none" strike="noStrike" cap="none">
                <a:solidFill>
                  <a:srgbClr val="ADC7DC"/>
                </a:solidFill>
                <a:latin typeface="Gill Sans"/>
                <a:ea typeface="Gill Sans"/>
                <a:cs typeface="Gill Sans"/>
                <a:sym typeface="Gill Sans"/>
              </a:defRPr>
            </a:lvl4pPr>
            <a:lvl5pPr marL="0" lvl="4" indent="0" algn="r">
              <a:spcBef>
                <a:spcPts val="0"/>
              </a:spcBef>
              <a:buNone/>
              <a:defRPr sz="900" b="0" i="0" u="none" strike="noStrike" cap="none">
                <a:solidFill>
                  <a:srgbClr val="ADC7DC"/>
                </a:solidFill>
                <a:latin typeface="Gill Sans"/>
                <a:ea typeface="Gill Sans"/>
                <a:cs typeface="Gill Sans"/>
                <a:sym typeface="Gill Sans"/>
              </a:defRPr>
            </a:lvl5pPr>
            <a:lvl6pPr marL="0" lvl="5" indent="0" algn="r">
              <a:spcBef>
                <a:spcPts val="0"/>
              </a:spcBef>
              <a:buNone/>
              <a:defRPr sz="900" b="0" i="0" u="none" strike="noStrike" cap="none">
                <a:solidFill>
                  <a:srgbClr val="ADC7DC"/>
                </a:solidFill>
                <a:latin typeface="Gill Sans"/>
                <a:ea typeface="Gill Sans"/>
                <a:cs typeface="Gill Sans"/>
                <a:sym typeface="Gill Sans"/>
              </a:defRPr>
            </a:lvl6pPr>
            <a:lvl7pPr marL="0" lvl="6" indent="0" algn="r">
              <a:spcBef>
                <a:spcPts val="0"/>
              </a:spcBef>
              <a:buNone/>
              <a:defRPr sz="900" b="0" i="0" u="none" strike="noStrike" cap="none">
                <a:solidFill>
                  <a:srgbClr val="ADC7DC"/>
                </a:solidFill>
                <a:latin typeface="Gill Sans"/>
                <a:ea typeface="Gill Sans"/>
                <a:cs typeface="Gill Sans"/>
                <a:sym typeface="Gill Sans"/>
              </a:defRPr>
            </a:lvl7pPr>
            <a:lvl8pPr marL="0" lvl="7" indent="0" algn="r">
              <a:spcBef>
                <a:spcPts val="0"/>
              </a:spcBef>
              <a:buNone/>
              <a:defRPr sz="900" b="0" i="0" u="none" strike="noStrike" cap="none">
                <a:solidFill>
                  <a:srgbClr val="ADC7DC"/>
                </a:solidFill>
                <a:latin typeface="Gill Sans"/>
                <a:ea typeface="Gill Sans"/>
                <a:cs typeface="Gill Sans"/>
                <a:sym typeface="Gill Sans"/>
              </a:defRPr>
            </a:lvl8pPr>
            <a:lvl9pPr marL="0" lvl="8" indent="0" algn="r">
              <a:spcBef>
                <a:spcPts val="0"/>
              </a:spcBef>
              <a:buNone/>
              <a:defRPr sz="900" b="0" i="0" u="none" strike="noStrike" cap="none">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8"/>
        <p:cNvGrpSpPr/>
        <p:nvPr/>
      </p:nvGrpSpPr>
      <p:grpSpPr>
        <a:xfrm>
          <a:off x="0" y="0"/>
          <a:ext cx="0" cy="0"/>
          <a:chOff x="0" y="0"/>
          <a:chExt cx="0" cy="0"/>
        </a:xfrm>
      </p:grpSpPr>
      <p:sp>
        <p:nvSpPr>
          <p:cNvPr id="79" name="Google Shape;79;p3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2"/>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3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85"/>
        <p:cNvGrpSpPr/>
        <p:nvPr/>
      </p:nvGrpSpPr>
      <p:grpSpPr>
        <a:xfrm>
          <a:off x="0" y="0"/>
          <a:ext cx="0" cy="0"/>
          <a:chOff x="0" y="0"/>
          <a:chExt cx="0" cy="0"/>
        </a:xfrm>
      </p:grpSpPr>
      <p:sp>
        <p:nvSpPr>
          <p:cNvPr id="86" name="Google Shape;86;p33"/>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3"/>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3"/>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33"/>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3"/>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3"/>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1"/>
        <p:cNvGrpSpPr/>
        <p:nvPr/>
      </p:nvGrpSpPr>
      <p:grpSpPr>
        <a:xfrm>
          <a:off x="0" y="0"/>
          <a:ext cx="0" cy="0"/>
          <a:chOff x="0" y="0"/>
          <a:chExt cx="0" cy="0"/>
        </a:xfrm>
      </p:grpSpPr>
      <p:sp>
        <p:nvSpPr>
          <p:cNvPr id="22" name="Google Shape;22;p2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2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29" name="Google Shape;29;p2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26"/>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6"/>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36" name="Google Shape;36;p2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9"/>
        <p:cNvGrpSpPr/>
        <p:nvPr/>
      </p:nvGrpSpPr>
      <p:grpSpPr>
        <a:xfrm>
          <a:off x="0" y="0"/>
          <a:ext cx="0" cy="0"/>
          <a:chOff x="0" y="0"/>
          <a:chExt cx="0" cy="0"/>
        </a:xfrm>
      </p:grpSpPr>
      <p:sp>
        <p:nvSpPr>
          <p:cNvPr id="40" name="Google Shape;40;p27"/>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7"/>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3" name="Google Shape;43;p27"/>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4" name="Google Shape;44;p2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7"/>
        <p:cNvGrpSpPr/>
        <p:nvPr/>
      </p:nvGrpSpPr>
      <p:grpSpPr>
        <a:xfrm>
          <a:off x="0" y="0"/>
          <a:ext cx="0" cy="0"/>
          <a:chOff x="0" y="0"/>
          <a:chExt cx="0" cy="0"/>
        </a:xfrm>
      </p:grpSpPr>
      <p:sp>
        <p:nvSpPr>
          <p:cNvPr id="48" name="Google Shape;48;p28"/>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8"/>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1" name="Google Shape;51;p28"/>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2" name="Google Shape;52;p28"/>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3" name="Google Shape;53;p28"/>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4" name="Google Shape;54;p2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7"/>
        <p:cNvGrpSpPr/>
        <p:nvPr/>
      </p:nvGrpSpPr>
      <p:grpSpPr>
        <a:xfrm>
          <a:off x="0" y="0"/>
          <a:ext cx="0" cy="0"/>
          <a:chOff x="0" y="0"/>
          <a:chExt cx="0" cy="0"/>
        </a:xfrm>
      </p:grpSpPr>
      <p:sp>
        <p:nvSpPr>
          <p:cNvPr id="58" name="Google Shape;58;p29"/>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9"/>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63"/>
        <p:cNvGrpSpPr/>
        <p:nvPr/>
      </p:nvGrpSpPr>
      <p:grpSpPr>
        <a:xfrm>
          <a:off x="0" y="0"/>
          <a:ext cx="0" cy="0"/>
          <a:chOff x="0" y="0"/>
          <a:chExt cx="0" cy="0"/>
        </a:xfrm>
      </p:grpSpPr>
      <p:sp>
        <p:nvSpPr>
          <p:cNvPr id="64" name="Google Shape;64;p30"/>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0"/>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ADC7DC"/>
              </a:buClr>
              <a:buSzPts val="2000"/>
              <a:buFont typeface="Gill Sans"/>
              <a:buNone/>
              <a:defRPr sz="2000" b="0">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67" name="Google Shape;67;p30"/>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68" name="Google Shape;68;p3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71"/>
        <p:cNvGrpSpPr/>
        <p:nvPr/>
      </p:nvGrpSpPr>
      <p:grpSpPr>
        <a:xfrm>
          <a:off x="0" y="0"/>
          <a:ext cx="0" cy="0"/>
          <a:chOff x="0" y="0"/>
          <a:chExt cx="0" cy="0"/>
        </a:xfrm>
      </p:grpSpPr>
      <p:sp>
        <p:nvSpPr>
          <p:cNvPr id="72" name="Google Shape;72;p31"/>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a:spLocks noGrp="1"/>
          </p:cNvSpPr>
          <p:nvPr>
            <p:ph type="pic" idx="2"/>
          </p:nvPr>
        </p:nvSpPr>
        <p:spPr>
          <a:xfrm>
            <a:off x="447817" y="599725"/>
            <a:ext cx="11290859" cy="3557252"/>
          </a:xfrm>
          <a:prstGeom prst="rect">
            <a:avLst/>
          </a:prstGeom>
          <a:noFill/>
          <a:ln>
            <a:noFill/>
          </a:ln>
        </p:spPr>
        <p:txBody>
          <a:bodyPr spcFirstLastPara="1" wrap="square" lIns="91425" tIns="45700" rIns="91425" bIns="45700" anchor="t" anchorCtr="0">
            <a:normAutofit/>
          </a:bodyPr>
          <a:lstStyle>
            <a:lvl1pPr marR="0" lvl="0" algn="ctr" rtl="0">
              <a:spcBef>
                <a:spcPts val="32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1pPr>
            <a:lvl2pPr marR="0" lvl="1"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2pPr>
            <a:lvl3pPr marR="0" lvl="2"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3pPr>
            <a:lvl4pPr marR="0" lvl="3"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4pPr>
            <a:lvl5pPr marR="0" lvl="4"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5pPr>
            <a:lvl6pPr marR="0" lvl="5"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6pPr>
            <a:lvl7pPr marR="0" lvl="6"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7pPr>
            <a:lvl8pPr marR="0" lvl="7"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8pPr>
            <a:lvl9pPr marR="0" lvl="8" algn="l" rtl="0">
              <a:spcBef>
                <a:spcPts val="600"/>
              </a:spcBef>
              <a:spcAft>
                <a:spcPts val="60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9pPr>
          </a:lstStyle>
          <a:p>
            <a:endParaRPr/>
          </a:p>
        </p:txBody>
      </p:sp>
      <p:sp>
        <p:nvSpPr>
          <p:cNvPr id="74" name="Google Shape;74;p31"/>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3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22"/>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2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2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2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
        <p:nvSpPr>
          <p:cNvPr id="11" name="Google Shape;11;p2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E9D7B6"/>
            </a:gs>
          </a:gsLst>
          <a:lin ang="5400000" scaled="0"/>
        </a:gradFill>
        <a:effectLst/>
      </p:bgPr>
    </p:bg>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2589212" y="672548"/>
            <a:ext cx="8915399" cy="2262781"/>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accent1"/>
              </a:buClr>
              <a:buSzPts val="3600"/>
              <a:buFont typeface="Gill Sans"/>
              <a:buNone/>
            </a:pPr>
            <a:r>
              <a:rPr lang="fr-FR"/>
              <a:t>COMPAGNIE DES ARCHERS MACONNAIS</a:t>
            </a:r>
            <a:endParaRPr/>
          </a:p>
        </p:txBody>
      </p:sp>
      <p:sp>
        <p:nvSpPr>
          <p:cNvPr id="97" name="Google Shape;97;p1"/>
          <p:cNvSpPr txBox="1">
            <a:spLocks noGrp="1"/>
          </p:cNvSpPr>
          <p:nvPr>
            <p:ph type="subTitle" idx="1"/>
          </p:nvPr>
        </p:nvSpPr>
        <p:spPr>
          <a:xfrm>
            <a:off x="2483195" y="3614682"/>
            <a:ext cx="8383588" cy="112628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815"/>
              <a:buNone/>
            </a:pPr>
            <a:r>
              <a:rPr lang="fr-FR" sz="3060" dirty="0">
                <a:solidFill>
                  <a:srgbClr val="59473F"/>
                </a:solidFill>
              </a:rPr>
              <a:t>ASSEMBLÉE GÉNÉRALE 30 Janvier 2021</a:t>
            </a:r>
            <a:endParaRPr dirty="0"/>
          </a:p>
          <a:p>
            <a:pPr marL="0" lvl="0" indent="0" algn="l" rtl="0">
              <a:lnSpc>
                <a:spcPct val="80000"/>
              </a:lnSpc>
              <a:spcBef>
                <a:spcPts val="1212"/>
              </a:spcBef>
              <a:spcAft>
                <a:spcPts val="0"/>
              </a:spcAft>
              <a:buSzPts val="2815"/>
              <a:buNone/>
            </a:pPr>
            <a:r>
              <a:rPr lang="fr-FR" sz="3060" dirty="0">
                <a:solidFill>
                  <a:srgbClr val="59473F"/>
                </a:solidFill>
              </a:rPr>
              <a:t>(SAISON DU 1/09/2019 AU 31/08/2020)</a:t>
            </a:r>
            <a:endParaRPr dirty="0"/>
          </a:p>
          <a:p>
            <a:pPr marL="0" lvl="0" indent="0" algn="l" rtl="0">
              <a:lnSpc>
                <a:spcPct val="80000"/>
              </a:lnSpc>
              <a:spcBef>
                <a:spcPts val="872"/>
              </a:spcBef>
              <a:spcAft>
                <a:spcPts val="0"/>
              </a:spcAft>
              <a:buSzPts val="1251"/>
              <a:buNone/>
            </a:pPr>
            <a:endParaRPr sz="1360" dirty="0"/>
          </a:p>
        </p:txBody>
      </p:sp>
      <p:sp>
        <p:nvSpPr>
          <p:cNvPr id="98" name="Google Shape;98;p1"/>
          <p:cNvSpPr txBox="1"/>
          <p:nvPr/>
        </p:nvSpPr>
        <p:spPr>
          <a:xfrm>
            <a:off x="3036681" y="4850296"/>
            <a:ext cx="578222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4800" b="1" i="0" u="none" strike="noStrike" cap="none">
                <a:solidFill>
                  <a:srgbClr val="B85B22"/>
                </a:solidFill>
                <a:latin typeface="Gill Sans"/>
                <a:ea typeface="Gill Sans"/>
                <a:cs typeface="Gill Sans"/>
                <a:sym typeface="Gill Sans"/>
              </a:rPr>
              <a:t>RAPPORT MORAL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NOTRE PRÉSENCE AUPRES DES PERSONNES EN SITUATION DE HANDICAP</a:t>
            </a:r>
            <a:endParaRPr/>
          </a:p>
        </p:txBody>
      </p:sp>
      <p:sp>
        <p:nvSpPr>
          <p:cNvPr id="144" name="Google Shape;144;p9"/>
          <p:cNvSpPr txBox="1">
            <a:spLocks noGrp="1"/>
          </p:cNvSpPr>
          <p:nvPr>
            <p:ph type="body" idx="1"/>
          </p:nvPr>
        </p:nvSpPr>
        <p:spPr>
          <a:xfrm>
            <a:off x="581193" y="1715956"/>
            <a:ext cx="11029615" cy="488956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662"/>
              <a:buNone/>
            </a:pPr>
            <a:endParaRPr sz="720" dirty="0"/>
          </a:p>
          <a:p>
            <a:pPr marL="0" lvl="0" indent="0" algn="l" rtl="0">
              <a:lnSpc>
                <a:spcPct val="80000"/>
              </a:lnSpc>
              <a:spcBef>
                <a:spcPts val="744"/>
              </a:spcBef>
              <a:spcAft>
                <a:spcPts val="0"/>
              </a:spcAft>
              <a:buSzPts val="662"/>
              <a:buNone/>
            </a:pPr>
            <a:endParaRPr sz="720" dirty="0"/>
          </a:p>
          <a:p>
            <a:pPr marL="0" lvl="0" indent="0" algn="ctr" rtl="0">
              <a:lnSpc>
                <a:spcPct val="80000"/>
              </a:lnSpc>
              <a:spcBef>
                <a:spcPts val="936"/>
              </a:spcBef>
              <a:spcAft>
                <a:spcPts val="0"/>
              </a:spcAft>
              <a:buSzPts val="1545"/>
              <a:buNone/>
            </a:pPr>
            <a:r>
              <a:rPr lang="fr-FR" sz="1679" b="1" dirty="0">
                <a:solidFill>
                  <a:srgbClr val="C00000"/>
                </a:solidFill>
              </a:rPr>
              <a:t>HANDISPORT</a:t>
            </a:r>
            <a:endParaRPr dirty="0"/>
          </a:p>
          <a:p>
            <a:pPr marL="0" lvl="0" indent="0" algn="l" rtl="0">
              <a:lnSpc>
                <a:spcPct val="80000"/>
              </a:lnSpc>
              <a:spcBef>
                <a:spcPts val="936"/>
              </a:spcBef>
              <a:spcAft>
                <a:spcPts val="0"/>
              </a:spcAft>
              <a:buSzPts val="1545"/>
              <a:buNone/>
            </a:pPr>
            <a:r>
              <a:rPr lang="fr-FR" sz="2000" dirty="0">
                <a:latin typeface="Arial"/>
                <a:ea typeface="Arial"/>
                <a:cs typeface="Arial"/>
                <a:sym typeface="Arial"/>
              </a:rPr>
              <a:t>Enfin notre relation avec la Fédération handisport est également excellente. Mais le nombre de licenciés « handisport » reste faible depuis longtemps et nous n’arrivons pas à valoriser le tir à l’arc auprès de ce public.</a:t>
            </a:r>
            <a:endParaRPr sz="2000" dirty="0">
              <a:latin typeface="Arial"/>
              <a:ea typeface="Arial"/>
              <a:cs typeface="Arial"/>
              <a:sym typeface="Arial"/>
            </a:endParaRPr>
          </a:p>
          <a:p>
            <a:pPr marL="0" lvl="0" indent="0" algn="l" rtl="0">
              <a:lnSpc>
                <a:spcPct val="80000"/>
              </a:lnSpc>
              <a:spcBef>
                <a:spcPts val="936"/>
              </a:spcBef>
              <a:spcAft>
                <a:spcPts val="0"/>
              </a:spcAft>
              <a:buSzPts val="1546"/>
              <a:buNone/>
            </a:pPr>
            <a:endParaRPr sz="2000" dirty="0">
              <a:latin typeface="Arial"/>
              <a:ea typeface="Arial"/>
              <a:cs typeface="Arial"/>
              <a:sym typeface="Arial"/>
            </a:endParaRPr>
          </a:p>
          <a:p>
            <a:pPr marL="0" lvl="0" indent="0" algn="l" rtl="0">
              <a:lnSpc>
                <a:spcPct val="80000"/>
              </a:lnSpc>
              <a:spcBef>
                <a:spcPts val="936"/>
              </a:spcBef>
              <a:spcAft>
                <a:spcPts val="0"/>
              </a:spcAft>
              <a:buSzPts val="1545"/>
              <a:buNone/>
            </a:pPr>
            <a:r>
              <a:rPr lang="fr-FR" sz="2000" dirty="0">
                <a:latin typeface="Arial"/>
                <a:ea typeface="Arial"/>
                <a:cs typeface="Arial"/>
                <a:sym typeface="Arial"/>
              </a:rPr>
              <a:t>Nous rencontrons là une difficulté que pour l’heure nous n’arrivons pas à dépasser. </a:t>
            </a:r>
            <a:endParaRPr sz="2000" dirty="0">
              <a:latin typeface="Arial"/>
              <a:ea typeface="Arial"/>
              <a:cs typeface="Arial"/>
              <a:sym typeface="Arial"/>
            </a:endParaRPr>
          </a:p>
          <a:p>
            <a:pPr marL="0" lvl="0" indent="0" algn="l" rtl="0">
              <a:lnSpc>
                <a:spcPct val="80000"/>
              </a:lnSpc>
              <a:spcBef>
                <a:spcPts val="936"/>
              </a:spcBef>
              <a:spcAft>
                <a:spcPts val="0"/>
              </a:spcAft>
              <a:buSzPts val="1545"/>
              <a:buNone/>
            </a:pPr>
            <a:r>
              <a:rPr lang="fr-FR" sz="2000" dirty="0">
                <a:latin typeface="Arial"/>
                <a:ea typeface="Arial"/>
                <a:cs typeface="Arial"/>
                <a:sym typeface="Arial"/>
              </a:rPr>
              <a:t>Le nombre d’archers recensé ne dépasse pas 5 personnes. Nous rencontrons auprès de ce public une difficulté dans la durée. Les causes connues en sont la maladie, un traumatisme initial non récupéré, des adaptations diverses à l’emploi mobilisant en dehors des possibilités d’entraînement, </a:t>
            </a:r>
            <a:r>
              <a:rPr lang="fr-FR" sz="2000" dirty="0" err="1">
                <a:latin typeface="Arial"/>
                <a:ea typeface="Arial"/>
                <a:cs typeface="Arial"/>
                <a:sym typeface="Arial"/>
              </a:rPr>
              <a:t>etc</a:t>
            </a:r>
            <a:r>
              <a:rPr lang="fr-FR" sz="2000" dirty="0">
                <a:latin typeface="Arial"/>
                <a:ea typeface="Arial"/>
                <a:cs typeface="Arial"/>
                <a:sym typeface="Arial"/>
              </a:rPr>
              <a:t> …. Mais certainement aussi par une difficulté à joindre les personnes handicapées qui sont plus rarement regroupées en structure foyer ou d’accueil…</a:t>
            </a:r>
            <a:endParaRPr sz="2000" dirty="0">
              <a:latin typeface="Arial"/>
              <a:ea typeface="Arial"/>
              <a:cs typeface="Arial"/>
              <a:sym typeface="Arial"/>
            </a:endParaRPr>
          </a:p>
          <a:p>
            <a:pPr marL="0" lvl="0" indent="0" algn="l" rtl="0">
              <a:lnSpc>
                <a:spcPct val="80000"/>
              </a:lnSpc>
              <a:spcBef>
                <a:spcPts val="904"/>
              </a:spcBef>
              <a:spcAft>
                <a:spcPts val="0"/>
              </a:spcAft>
              <a:buSzPts val="1398"/>
              <a:buNone/>
            </a:pPr>
            <a:endParaRPr sz="2000" dirty="0">
              <a:latin typeface="Arial"/>
              <a:ea typeface="Arial"/>
              <a:cs typeface="Arial"/>
              <a:sym typeface="Arial"/>
            </a:endParaRPr>
          </a:p>
          <a:p>
            <a:pPr marL="0" lvl="0" indent="0" algn="l" rtl="0">
              <a:lnSpc>
                <a:spcPct val="80000"/>
              </a:lnSpc>
              <a:spcBef>
                <a:spcPts val="1008"/>
              </a:spcBef>
              <a:spcAft>
                <a:spcPts val="0"/>
              </a:spcAft>
              <a:buSzPts val="1877"/>
              <a:buNone/>
            </a:pPr>
            <a:r>
              <a:rPr lang="fr-FR" sz="2000" dirty="0">
                <a:latin typeface="Arial"/>
                <a:ea typeface="Arial"/>
                <a:cs typeface="Arial"/>
                <a:sym typeface="Arial"/>
              </a:rPr>
              <a:t>Pour la saison à venir nous rechercherons les moyens pour mettre en place la même démarche de développement auprès de ce public que celle réalisée pour les personnes en situation d’handicap psychique et ou mental.</a:t>
            </a:r>
            <a:endParaRPr sz="2000" dirty="0">
              <a:latin typeface="Arial"/>
              <a:ea typeface="Arial"/>
              <a:cs typeface="Arial"/>
              <a:sym typeface="Arial"/>
            </a:endParaRPr>
          </a:p>
          <a:p>
            <a:pPr marL="0" lvl="0" indent="0" algn="l" rtl="0">
              <a:lnSpc>
                <a:spcPct val="80000"/>
              </a:lnSpc>
              <a:spcBef>
                <a:spcPts val="1008"/>
              </a:spcBef>
              <a:spcAft>
                <a:spcPts val="0"/>
              </a:spcAft>
              <a:buSzPts val="1877"/>
              <a:buNone/>
            </a:pPr>
            <a:endParaRPr sz="2040" dirty="0"/>
          </a:p>
          <a:p>
            <a:pPr marL="0" lvl="0" indent="0" algn="l" rtl="0">
              <a:lnSpc>
                <a:spcPct val="80000"/>
              </a:lnSpc>
              <a:spcBef>
                <a:spcPts val="744"/>
              </a:spcBef>
              <a:spcAft>
                <a:spcPts val="0"/>
              </a:spcAft>
              <a:buSzPts val="662"/>
              <a:buNone/>
            </a:pPr>
            <a:endParaRPr sz="72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LA DIVERSITÉ DE NOS ACTIONS</a:t>
            </a:r>
            <a:br>
              <a:rPr lang="fr-FR"/>
            </a:br>
            <a:endParaRPr/>
          </a:p>
        </p:txBody>
      </p:sp>
      <p:sp>
        <p:nvSpPr>
          <p:cNvPr id="150" name="Google Shape;150;p10"/>
          <p:cNvSpPr txBox="1">
            <a:spLocks noGrp="1"/>
          </p:cNvSpPr>
          <p:nvPr>
            <p:ph type="body" idx="1"/>
          </p:nvPr>
        </p:nvSpPr>
        <p:spPr>
          <a:xfrm>
            <a:off x="474996" y="1378226"/>
            <a:ext cx="11029616" cy="5340626"/>
          </a:xfrm>
          <a:prstGeom prst="rect">
            <a:avLst/>
          </a:prstGeom>
          <a:noFill/>
          <a:ln>
            <a:noFill/>
          </a:ln>
        </p:spPr>
        <p:txBody>
          <a:bodyPr spcFirstLastPara="1" wrap="square" lIns="91425" tIns="45700" rIns="91425" bIns="45700" anchor="ctr" anchorCtr="0">
            <a:normAutofit/>
          </a:bodyPr>
          <a:lstStyle/>
          <a:p>
            <a:pPr marL="306000" lvl="0" indent="-318700" algn="l" rtl="0">
              <a:spcBef>
                <a:spcPts val="0"/>
              </a:spcBef>
              <a:spcAft>
                <a:spcPts val="0"/>
              </a:spcAft>
              <a:buSzPts val="1856"/>
              <a:buFont typeface="Arial"/>
              <a:buChar char="◼"/>
            </a:pPr>
            <a:r>
              <a:rPr lang="fr-FR" sz="2000" dirty="0">
                <a:latin typeface="Arial"/>
                <a:ea typeface="Arial"/>
                <a:cs typeface="Arial"/>
                <a:sym typeface="Arial"/>
              </a:rPr>
              <a:t>Le rapport d’activité vous a montré la diversité de nos actions sportives, amicales, extra sportives ou traditionnelles.</a:t>
            </a:r>
            <a:endParaRPr sz="2000" dirty="0">
              <a:latin typeface="Arial"/>
              <a:ea typeface="Arial"/>
              <a:cs typeface="Arial"/>
              <a:sym typeface="Arial"/>
            </a:endParaRPr>
          </a:p>
          <a:p>
            <a:pPr marL="306000" lvl="0" indent="-318700" algn="l" rtl="0">
              <a:spcBef>
                <a:spcPts val="960"/>
              </a:spcBef>
              <a:spcAft>
                <a:spcPts val="0"/>
              </a:spcAft>
              <a:buSzPts val="1856"/>
              <a:buFont typeface="Arial"/>
              <a:buChar char="◼"/>
            </a:pPr>
            <a:r>
              <a:rPr lang="fr-FR" sz="2000" dirty="0">
                <a:latin typeface="Arial"/>
                <a:ea typeface="Arial"/>
                <a:cs typeface="Arial"/>
                <a:sym typeface="Arial"/>
              </a:rPr>
              <a:t>La saison 2021 va reproduire pour l’essentiel les manifestations effectuées en 2020 dans la mesure des contraintes sanitaires.</a:t>
            </a:r>
            <a:endParaRPr sz="2000" dirty="0">
              <a:latin typeface="Arial"/>
              <a:ea typeface="Arial"/>
              <a:cs typeface="Arial"/>
              <a:sym typeface="Arial"/>
            </a:endParaRPr>
          </a:p>
          <a:p>
            <a:pPr marL="306000" lvl="0" indent="-327844" algn="l" rtl="0">
              <a:spcBef>
                <a:spcPts val="960"/>
              </a:spcBef>
              <a:spcAft>
                <a:spcPts val="0"/>
              </a:spcAft>
              <a:buSzPts val="2000"/>
              <a:buFont typeface="Arial"/>
              <a:buChar char="◼"/>
            </a:pPr>
            <a:r>
              <a:rPr lang="fr-FR" sz="2000" dirty="0">
                <a:latin typeface="Arial"/>
                <a:ea typeface="Arial"/>
                <a:cs typeface="Arial"/>
                <a:sym typeface="Arial"/>
              </a:rPr>
              <a:t>Cette saison permettra de se concentrer sur les actions à mener pour redynamiser le tir à l’arc d’une part et nous permettra de préparer la saison 2022 au cours de laquelle nous organiserons le championnat de France de tir à l’arc Sport Adapté et la saison 2023 au cours de laquelle nous organiserons le bouquet provincial.</a:t>
            </a:r>
            <a:endParaRPr sz="2000" dirty="0">
              <a:latin typeface="Arial"/>
              <a:ea typeface="Arial"/>
              <a:cs typeface="Arial"/>
              <a:sym typeface="Arial"/>
            </a:endParaRPr>
          </a:p>
          <a:p>
            <a:pPr marL="306000" lvl="0" indent="0" algn="l" rtl="0">
              <a:spcBef>
                <a:spcPts val="1160"/>
              </a:spcBef>
              <a:spcAft>
                <a:spcPts val="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LES BÉNÉVOLES</a:t>
            </a:r>
            <a:endParaRPr b="1"/>
          </a:p>
        </p:txBody>
      </p:sp>
      <p:sp>
        <p:nvSpPr>
          <p:cNvPr id="156" name="Google Shape;156;p11"/>
          <p:cNvSpPr txBox="1">
            <a:spLocks noGrp="1"/>
          </p:cNvSpPr>
          <p:nvPr>
            <p:ph type="body" idx="1"/>
          </p:nvPr>
        </p:nvSpPr>
        <p:spPr>
          <a:xfrm>
            <a:off x="581192" y="2047164"/>
            <a:ext cx="11029615" cy="4653887"/>
          </a:xfrm>
          <a:prstGeom prst="rect">
            <a:avLst/>
          </a:prstGeom>
          <a:noFill/>
          <a:ln>
            <a:noFill/>
          </a:ln>
        </p:spPr>
        <p:txBody>
          <a:bodyPr spcFirstLastPara="1" wrap="square" lIns="91425" tIns="45700" rIns="91425" bIns="45700" anchor="ctr" anchorCtr="0">
            <a:normAutofit/>
          </a:bodyPr>
          <a:lstStyle/>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Au cours de l’année 2019, nous avions recensé 47 licenciés ayant participé au moins une fois à l’organisation des manifestations et concours de la Compagnie, cumulant pour ces seules activités plus de 900 heures de bénévolat.</a:t>
            </a:r>
            <a:endParaRP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Cette année 2020 ne nous permet pas de dresser un véritable bilan sur la totalité de l’aide que vous nous avez apporté. Mais pour les manifestations organisées vous avez répondu présent, montrant à nouveau la présence des bénévoles dans nos actions.</a:t>
            </a:r>
            <a:endParaRP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Pour l’année à venir et pour les années à venir nous allons avoir besoin d’une forte mobilisation de votre part compte tenu des projets ambitieux mis en place et pour que le succès de ces manifestations permettent au tir à l’arc de se développer et se renforcer à Mâcon.</a:t>
            </a:r>
            <a:endParaRP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Merci pour les heures passées et Merci pour les heures à venir.</a:t>
            </a:r>
            <a:endParaRPr sz="2300" dirty="0">
              <a:latin typeface="Arial"/>
              <a:ea typeface="Arial"/>
              <a:cs typeface="Arial"/>
              <a:sym typeface="Arial"/>
            </a:endParaRPr>
          </a:p>
          <a:p>
            <a:pPr marL="0" lvl="0" indent="0" algn="l" rtl="0">
              <a:spcBef>
                <a:spcPts val="960"/>
              </a:spcBef>
              <a:spcAft>
                <a:spcPts val="0"/>
              </a:spcAft>
              <a:buSzPts val="1656"/>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LES BÉNÉVOLES</a:t>
            </a:r>
            <a:endParaRPr/>
          </a:p>
        </p:txBody>
      </p:sp>
      <p:sp>
        <p:nvSpPr>
          <p:cNvPr id="162" name="Google Shape;162;p12"/>
          <p:cNvSpPr txBox="1">
            <a:spLocks noGrp="1"/>
          </p:cNvSpPr>
          <p:nvPr>
            <p:ph type="body" idx="1"/>
          </p:nvPr>
        </p:nvSpPr>
        <p:spPr>
          <a:xfrm>
            <a:off x="581192" y="2180496"/>
            <a:ext cx="11029615" cy="4534203"/>
          </a:xfrm>
          <a:prstGeom prst="rect">
            <a:avLst/>
          </a:prstGeom>
          <a:noFill/>
          <a:ln>
            <a:noFill/>
          </a:ln>
        </p:spPr>
        <p:txBody>
          <a:bodyPr spcFirstLastPara="1" wrap="square" lIns="91425" tIns="45700" rIns="91425" bIns="45700" anchor="ctr" anchorCtr="0">
            <a:normAutofit/>
          </a:bodyPr>
          <a:lstStyle/>
          <a:p>
            <a:pPr marL="306000" lvl="0" indent="-306000" algn="l" rtl="0">
              <a:lnSpc>
                <a:spcPct val="90000"/>
              </a:lnSpc>
              <a:spcBef>
                <a:spcPts val="0"/>
              </a:spcBef>
              <a:spcAft>
                <a:spcPts val="0"/>
              </a:spcAft>
              <a:buSzPts val="1932"/>
              <a:buChar char="◼"/>
            </a:pPr>
            <a:r>
              <a:rPr lang="fr-FR" sz="2100"/>
              <a:t>Les taches du bénévolat sont nombreuses:</a:t>
            </a:r>
            <a:endParaRPr/>
          </a:p>
          <a:p>
            <a:pPr marL="630000" lvl="1" indent="-306000" algn="l" rtl="0">
              <a:lnSpc>
                <a:spcPct val="90000"/>
              </a:lnSpc>
              <a:spcBef>
                <a:spcPts val="1020"/>
              </a:spcBef>
              <a:spcAft>
                <a:spcPts val="0"/>
              </a:spcAft>
              <a:buSzPts val="1932"/>
              <a:buChar char="◼"/>
            </a:pPr>
            <a:r>
              <a:rPr lang="fr-FR" sz="2100"/>
              <a:t>Participation aux différents groupes de travail qui vont se mettre en place pour préparer les manifestations des prochaines années (préparation de championnats, préparation de manifestations ludiques, etc.),</a:t>
            </a:r>
            <a:endParaRPr/>
          </a:p>
          <a:p>
            <a:pPr marL="630000" lvl="1" indent="-306000" algn="l" rtl="0">
              <a:lnSpc>
                <a:spcPct val="90000"/>
              </a:lnSpc>
              <a:spcBef>
                <a:spcPts val="1020"/>
              </a:spcBef>
              <a:spcAft>
                <a:spcPts val="0"/>
              </a:spcAft>
              <a:buSzPts val="1932"/>
              <a:buChar char="◼"/>
            </a:pPr>
            <a:r>
              <a:rPr lang="fr-FR" sz="2100"/>
              <a:t>Aides à l’encadrement des groupes d’entraînements, accompagnement concours, etc.</a:t>
            </a:r>
            <a:endParaRPr/>
          </a:p>
          <a:p>
            <a:pPr marL="630000" lvl="1" indent="-306000" algn="l" rtl="0">
              <a:lnSpc>
                <a:spcPct val="90000"/>
              </a:lnSpc>
              <a:spcBef>
                <a:spcPts val="1020"/>
              </a:spcBef>
              <a:spcAft>
                <a:spcPts val="0"/>
              </a:spcAft>
              <a:buSzPts val="1932"/>
              <a:buChar char="◼"/>
            </a:pPr>
            <a:r>
              <a:rPr lang="fr-FR" sz="2100"/>
              <a:t>Aides à l’entretien des locaux,</a:t>
            </a:r>
            <a:endParaRPr/>
          </a:p>
          <a:p>
            <a:pPr marL="630000" lvl="1" indent="-306000" algn="l" rtl="0">
              <a:lnSpc>
                <a:spcPct val="90000"/>
              </a:lnSpc>
              <a:spcBef>
                <a:spcPts val="1020"/>
              </a:spcBef>
              <a:spcAft>
                <a:spcPts val="0"/>
              </a:spcAft>
              <a:buSzPts val="1932"/>
              <a:buChar char="◼"/>
            </a:pPr>
            <a:r>
              <a:rPr lang="fr-FR" sz="2100"/>
              <a:t>Pour les parents et adultes concernés, co-voiturage lors des concours,</a:t>
            </a:r>
            <a:endParaRPr/>
          </a:p>
          <a:p>
            <a:pPr marL="630000" lvl="1" indent="-306000" algn="l" rtl="0">
              <a:lnSpc>
                <a:spcPct val="90000"/>
              </a:lnSpc>
              <a:spcBef>
                <a:spcPts val="1020"/>
              </a:spcBef>
              <a:spcAft>
                <a:spcPts val="0"/>
              </a:spcAft>
              <a:buSzPts val="1932"/>
              <a:buChar char="◼"/>
            </a:pPr>
            <a:r>
              <a:rPr lang="fr-FR" sz="2100"/>
              <a:t>Aides à la tenue des manifestations par la tenue de différents postes tels que buvettes, aide en salle, etc.</a:t>
            </a:r>
            <a:endParaRPr/>
          </a:p>
          <a:p>
            <a:pPr marL="630000" lvl="1" indent="-306000" algn="l" rtl="0">
              <a:lnSpc>
                <a:spcPct val="90000"/>
              </a:lnSpc>
              <a:spcBef>
                <a:spcPts val="1020"/>
              </a:spcBef>
              <a:spcAft>
                <a:spcPts val="0"/>
              </a:spcAft>
              <a:buSzPts val="1932"/>
              <a:buChar char="◼"/>
            </a:pPr>
            <a:r>
              <a:rPr lang="fr-FR" sz="2100"/>
              <a:t>Etc.</a:t>
            </a:r>
            <a:endParaRPr/>
          </a:p>
          <a:p>
            <a:pPr marL="306000" lvl="0" indent="-306000" algn="l" rtl="0">
              <a:lnSpc>
                <a:spcPct val="90000"/>
              </a:lnSpc>
              <a:spcBef>
                <a:spcPts val="960"/>
              </a:spcBef>
              <a:spcAft>
                <a:spcPts val="0"/>
              </a:spcAft>
              <a:buSzPts val="1656"/>
              <a:buChar char="◼"/>
            </a:pPr>
            <a:r>
              <a:rPr lang="fr-FR"/>
              <a:t>Il y a de la place pour chacun et pour toutes les compétences……N’hésitez pas nous avons besoin de vous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3"/>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LES BÉNÉVOLES ENCADRANT</a:t>
            </a:r>
            <a:endParaRPr b="1"/>
          </a:p>
        </p:txBody>
      </p:sp>
      <p:sp>
        <p:nvSpPr>
          <p:cNvPr id="168" name="Google Shape;168;p13"/>
          <p:cNvSpPr txBox="1">
            <a:spLocks noGrp="1"/>
          </p:cNvSpPr>
          <p:nvPr>
            <p:ph type="body" idx="1"/>
          </p:nvPr>
        </p:nvSpPr>
        <p:spPr>
          <a:xfrm>
            <a:off x="581200" y="2132025"/>
            <a:ext cx="11029500" cy="4596300"/>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1656"/>
              <a:buChar char="◼"/>
            </a:pPr>
            <a:r>
              <a:rPr lang="fr-FR" dirty="0"/>
              <a:t>La compagnie se développant, nous avons encore besoin de plus d’aide pour faire face à l’organisation de la Compagnie et à la prise en charge des différents domaines d’activités de la Compagnie.</a:t>
            </a:r>
            <a:endParaRPr dirty="0"/>
          </a:p>
          <a:p>
            <a:pPr marL="306000" lvl="0" indent="-306000" algn="l" rtl="0">
              <a:spcBef>
                <a:spcPts val="0"/>
              </a:spcBef>
              <a:spcAft>
                <a:spcPts val="0"/>
              </a:spcAft>
              <a:buSzPts val="1656"/>
              <a:buChar char="◼"/>
            </a:pPr>
            <a:endParaRPr dirty="0"/>
          </a:p>
          <a:p>
            <a:pPr marL="306000" lvl="0" indent="-306000" algn="l" rtl="0">
              <a:spcBef>
                <a:spcPts val="0"/>
              </a:spcBef>
              <a:spcAft>
                <a:spcPts val="0"/>
              </a:spcAft>
              <a:buSzPts val="1656"/>
              <a:buChar char="◼"/>
            </a:pPr>
            <a:r>
              <a:rPr lang="fr-FR" dirty="0"/>
              <a:t>Les domaines où votre aide est précieuse car INDISPENSABLE au fonctionnement de la Compagnie sont nombreux:</a:t>
            </a:r>
            <a:endParaRPr dirty="0"/>
          </a:p>
          <a:p>
            <a:pPr marL="630000" lvl="1" indent="-306000" algn="l" rtl="0">
              <a:spcBef>
                <a:spcPts val="0"/>
              </a:spcBef>
              <a:spcAft>
                <a:spcPts val="0"/>
              </a:spcAft>
              <a:buSzPts val="1656"/>
              <a:buChar char="◼"/>
            </a:pPr>
            <a:r>
              <a:rPr lang="fr-FR" dirty="0"/>
              <a:t>entretien des installations (aide aux travaux pour réparations, modifications, évolutions, nettoyages, </a:t>
            </a:r>
            <a:endParaRPr dirty="0"/>
          </a:p>
          <a:p>
            <a:pPr marL="630000" lvl="1" indent="-306000" algn="l" rtl="0">
              <a:spcBef>
                <a:spcPts val="0"/>
              </a:spcBef>
              <a:spcAft>
                <a:spcPts val="0"/>
              </a:spcAft>
              <a:buSzPts val="1656"/>
              <a:buChar char="◼"/>
            </a:pPr>
            <a:r>
              <a:rPr lang="fr-FR" dirty="0"/>
              <a:t>aide et assistance à la formation des jeunes et des moins jeunes à travers une formation préalable d’assistant entraîneur pour certains et la formation d’entraîneur fédéral pour les entraîneurs déjà en place,</a:t>
            </a:r>
            <a:endParaRPr dirty="0"/>
          </a:p>
          <a:p>
            <a:pPr marL="630000" lvl="1" indent="-306000" algn="l" rtl="0">
              <a:spcBef>
                <a:spcPts val="0"/>
              </a:spcBef>
              <a:spcAft>
                <a:spcPts val="0"/>
              </a:spcAft>
              <a:buSzPts val="1656"/>
              <a:buChar char="◼"/>
            </a:pPr>
            <a:r>
              <a:rPr lang="fr-FR" b="1" dirty="0"/>
              <a:t>aide et assistance pour les entraînements des groupes d’archers issus du sport adapté ou handisport</a:t>
            </a:r>
            <a:endParaRPr b="1" dirty="0"/>
          </a:p>
          <a:p>
            <a:pPr marL="630000" lvl="1" indent="-306000" algn="l" rtl="0">
              <a:spcBef>
                <a:spcPts val="0"/>
              </a:spcBef>
              <a:spcAft>
                <a:spcPts val="0"/>
              </a:spcAft>
              <a:buSzPts val="1656"/>
              <a:buChar char="◼"/>
            </a:pPr>
            <a:r>
              <a:rPr lang="fr-FR" dirty="0"/>
              <a:t>l’entretien et la gestion du matériel d’archerie; nous avons besoin d’une personne venant renforcer la personne en charge de cette responsabilité,</a:t>
            </a:r>
          </a:p>
          <a:p>
            <a:pPr marL="324000" lvl="1" indent="0" algn="l" rtl="0">
              <a:spcBef>
                <a:spcPts val="920"/>
              </a:spcBef>
              <a:spcAft>
                <a:spcPts val="0"/>
              </a:spcAft>
              <a:buSzPts val="1472"/>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8be1bf07ac_0_0"/>
          <p:cNvSpPr txBox="1">
            <a:spLocks noGrp="1"/>
          </p:cNvSpPr>
          <p:nvPr>
            <p:ph type="title"/>
          </p:nvPr>
        </p:nvSpPr>
        <p:spPr>
          <a:xfrm>
            <a:off x="581192" y="702156"/>
            <a:ext cx="11029500" cy="10137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2800"/>
              <a:buFont typeface="Gill Sans"/>
              <a:buNone/>
            </a:pPr>
            <a:r>
              <a:rPr lang="fr-FR" b="1"/>
              <a:t>LES BÉNÉVOLES ENCADRANT</a:t>
            </a:r>
            <a:endParaRPr/>
          </a:p>
        </p:txBody>
      </p:sp>
      <p:sp>
        <p:nvSpPr>
          <p:cNvPr id="174" name="Google Shape;174;g8be1bf07ac_0_0"/>
          <p:cNvSpPr txBox="1"/>
          <p:nvPr/>
        </p:nvSpPr>
        <p:spPr>
          <a:xfrm>
            <a:off x="473800" y="2262325"/>
            <a:ext cx="11335200" cy="3553500"/>
          </a:xfrm>
          <a:prstGeom prst="rect">
            <a:avLst/>
          </a:prstGeom>
          <a:noFill/>
          <a:ln>
            <a:noFill/>
          </a:ln>
        </p:spPr>
        <p:txBody>
          <a:bodyPr spcFirstLastPara="1" wrap="square" lIns="91425" tIns="91425" rIns="91425" bIns="91425" anchor="t" anchorCtr="0">
            <a:noAutofit/>
          </a:bodyPr>
          <a:lstStyle/>
          <a:p>
            <a:pPr marL="630000" lvl="1" indent="-306000" algn="l" rtl="0">
              <a:spcBef>
                <a:spcPts val="920"/>
              </a:spcBef>
              <a:spcAft>
                <a:spcPts val="0"/>
              </a:spcAft>
              <a:buClr>
                <a:schemeClr val="accent2"/>
              </a:buClr>
              <a:buSzPts val="1472"/>
              <a:buFont typeface="Noto Sans Symbols"/>
              <a:buChar char="◼"/>
            </a:pPr>
            <a:r>
              <a:rPr lang="fr-FR" sz="1600" b="1" dirty="0">
                <a:solidFill>
                  <a:schemeClr val="dk2"/>
                </a:solidFill>
                <a:latin typeface="Gill Sans"/>
                <a:ea typeface="Gill Sans"/>
                <a:cs typeface="Gill Sans"/>
                <a:sym typeface="Gill Sans"/>
              </a:rPr>
              <a:t>Communication externe à la Compagnie (médias, organismes, etc.): nous avons besoin de personnes aidant la responsable (Véronique) dans cette responsabilité sur le sujet pour faire connaître la Compagnie et ses actions</a:t>
            </a:r>
            <a:endParaRPr sz="1600" dirty="0">
              <a:solidFill>
                <a:schemeClr val="dk2"/>
              </a:solidFill>
              <a:latin typeface="Gill Sans"/>
              <a:ea typeface="Gill Sans"/>
              <a:cs typeface="Gill Sans"/>
              <a:sym typeface="Gill Sans"/>
            </a:endParaRPr>
          </a:p>
          <a:p>
            <a:pPr marL="630000" lvl="1" indent="-306000" algn="l" rtl="0">
              <a:spcBef>
                <a:spcPts val="920"/>
              </a:spcBef>
              <a:spcAft>
                <a:spcPts val="0"/>
              </a:spcAft>
              <a:buClr>
                <a:schemeClr val="accent2"/>
              </a:buClr>
              <a:buSzPts val="1472"/>
              <a:buFont typeface="Noto Sans Symbols"/>
              <a:buChar char="◼"/>
            </a:pPr>
            <a:r>
              <a:rPr lang="fr-FR" sz="1600" dirty="0">
                <a:solidFill>
                  <a:schemeClr val="dk2"/>
                </a:solidFill>
                <a:latin typeface="Gill Sans"/>
                <a:ea typeface="Gill Sans"/>
                <a:cs typeface="Gill Sans"/>
                <a:sym typeface="Gill Sans"/>
              </a:rPr>
              <a:t>Recherche de sponsors et partenaires. La recherche de sponsors pour faire vivre la Compagnie est l’affaire de tous.  Aidez nous à trouver de nouveaux sponsors pour permettre l’amélioration et l’entretien des locaux, le renforcement de notre matériel, le financement de nos projets, etc…</a:t>
            </a:r>
            <a:endParaRPr sz="1600" dirty="0">
              <a:solidFill>
                <a:schemeClr val="dk2"/>
              </a:solidFill>
              <a:latin typeface="Gill Sans"/>
              <a:ea typeface="Gill Sans"/>
              <a:cs typeface="Gill Sans"/>
              <a:sym typeface="Gill Sans"/>
            </a:endParaRPr>
          </a:p>
          <a:p>
            <a:pPr marL="630000" lvl="1" indent="-306000" algn="l" rtl="0">
              <a:spcBef>
                <a:spcPts val="920"/>
              </a:spcBef>
              <a:spcAft>
                <a:spcPts val="0"/>
              </a:spcAft>
              <a:buClr>
                <a:schemeClr val="accent2"/>
              </a:buClr>
              <a:buSzPts val="1472"/>
              <a:buFont typeface="Noto Sans Symbols"/>
              <a:buChar char="◼"/>
            </a:pPr>
            <a:r>
              <a:rPr lang="fr-FR" sz="1600" dirty="0">
                <a:solidFill>
                  <a:schemeClr val="dk2"/>
                </a:solidFill>
                <a:latin typeface="Gill Sans"/>
                <a:ea typeface="Gill Sans"/>
                <a:cs typeface="Gill Sans"/>
                <a:sym typeface="Gill Sans"/>
              </a:rPr>
              <a:t>Etc.</a:t>
            </a:r>
            <a:endParaRPr sz="1600" dirty="0">
              <a:solidFill>
                <a:schemeClr val="dk2"/>
              </a:solidFill>
              <a:latin typeface="Gill Sans"/>
              <a:ea typeface="Gill Sans"/>
              <a:cs typeface="Gill Sans"/>
              <a:sym typeface="Gill Sans"/>
            </a:endParaRPr>
          </a:p>
          <a:p>
            <a:pPr marL="306000" lvl="0" indent="-306000" algn="l" rtl="0">
              <a:spcBef>
                <a:spcPts val="960"/>
              </a:spcBef>
              <a:spcAft>
                <a:spcPts val="0"/>
              </a:spcAft>
              <a:buClr>
                <a:schemeClr val="accent2"/>
              </a:buClr>
              <a:buSzPts val="1656"/>
              <a:buFont typeface="Noto Sans Symbols"/>
              <a:buChar char="◼"/>
            </a:pPr>
            <a:r>
              <a:rPr lang="fr-FR" sz="1800" dirty="0">
                <a:solidFill>
                  <a:schemeClr val="dk2"/>
                </a:solidFill>
                <a:latin typeface="Gill Sans"/>
                <a:ea typeface="Gill Sans"/>
                <a:cs typeface="Gill Sans"/>
                <a:sym typeface="Gill Sans"/>
              </a:rPr>
              <a:t>Alors merci d’être encore plus nombreux à nous aider et n’hésitez pas à nous solliciter pour participer à tel ou tel domaine.</a:t>
            </a:r>
            <a:endParaRPr sz="1800" dirty="0">
              <a:solidFill>
                <a:schemeClr val="dk2"/>
              </a:solidFill>
              <a:latin typeface="Gill Sans"/>
              <a:ea typeface="Gill Sans"/>
              <a:cs typeface="Gill Sans"/>
              <a:sym typeface="Gill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ENTRAÎNEURS ET ARBITRES</a:t>
            </a:r>
            <a:endParaRPr/>
          </a:p>
        </p:txBody>
      </p:sp>
      <p:sp>
        <p:nvSpPr>
          <p:cNvPr id="180" name="Google Shape;180;p14"/>
          <p:cNvSpPr txBox="1">
            <a:spLocks noGrp="1"/>
          </p:cNvSpPr>
          <p:nvPr>
            <p:ph type="body" idx="1"/>
          </p:nvPr>
        </p:nvSpPr>
        <p:spPr>
          <a:xfrm>
            <a:off x="581192" y="2180496"/>
            <a:ext cx="11029615" cy="4479611"/>
          </a:xfrm>
          <a:prstGeom prst="rect">
            <a:avLst/>
          </a:prstGeom>
          <a:noFill/>
          <a:ln>
            <a:noFill/>
          </a:ln>
        </p:spPr>
        <p:txBody>
          <a:bodyPr spcFirstLastPara="1" wrap="square" lIns="91425" tIns="45700" rIns="91425" bIns="45700" anchor="ctr" anchorCtr="0">
            <a:normAutofit/>
          </a:bodyPr>
          <a:lstStyle/>
          <a:p>
            <a:pPr marL="630000" lvl="1" indent="-306000" algn="l" rtl="0">
              <a:lnSpc>
                <a:spcPct val="90000"/>
              </a:lnSpc>
              <a:spcBef>
                <a:spcPts val="0"/>
              </a:spcBef>
              <a:spcAft>
                <a:spcPts val="0"/>
              </a:spcAft>
              <a:buSzPts val="2208"/>
              <a:buChar char="◼"/>
            </a:pPr>
            <a:r>
              <a:rPr lang="fr-FR" sz="2400" dirty="0"/>
              <a:t>Le renforcement du nombre d’entraîneurs.  Aujourd’hui la Compagnie vie avec 3 entraîneurs, 3 assistants entraîneurs et un cadre technique qui assurent l’encadrement des groupes d’entrainement. </a:t>
            </a:r>
            <a:endParaRPr dirty="0"/>
          </a:p>
          <a:p>
            <a:pPr marL="630000" lvl="1" indent="-306000" algn="l" rtl="0">
              <a:lnSpc>
                <a:spcPct val="90000"/>
              </a:lnSpc>
              <a:spcBef>
                <a:spcPts val="1080"/>
              </a:spcBef>
              <a:spcAft>
                <a:spcPts val="0"/>
              </a:spcAft>
              <a:buSzPts val="2208"/>
              <a:buChar char="◼"/>
            </a:pPr>
            <a:r>
              <a:rPr lang="fr-FR" sz="2400" dirty="0"/>
              <a:t>La diversité, l’évolution et le remplacement naturel des cadres en place font que nous avons besoin à terme de 3 entraîneurs supplémentaires….N’hésitez pas à faire part de votre envie et volonté…. </a:t>
            </a:r>
            <a:endParaRPr dirty="0"/>
          </a:p>
          <a:p>
            <a:pPr marL="630000" lvl="1" indent="-306000" algn="l" rtl="0">
              <a:lnSpc>
                <a:spcPct val="90000"/>
              </a:lnSpc>
              <a:spcBef>
                <a:spcPts val="1080"/>
              </a:spcBef>
              <a:spcAft>
                <a:spcPts val="0"/>
              </a:spcAft>
              <a:buSzPts val="2208"/>
              <a:buChar char="◼"/>
            </a:pPr>
            <a:r>
              <a:rPr lang="fr-FR" sz="2400" dirty="0"/>
              <a:t>Le renforcement d’arbitres; là notre situation est plus précaire et pour assurer l’avenir nous avons besoin de 2 ou 3 arbitres complémentaires. Bien que relativement difficile, cette fonction est attachante et nous avons aujourd’hui les cadres suffisant pour aider à la formation des candidats</a:t>
            </a:r>
            <a:endParaRPr dirty="0"/>
          </a:p>
          <a:p>
            <a:pPr marL="630000" lvl="1" indent="-306000" algn="l" rtl="0">
              <a:lnSpc>
                <a:spcPct val="90000"/>
              </a:lnSpc>
              <a:spcBef>
                <a:spcPts val="1080"/>
              </a:spcBef>
              <a:spcAft>
                <a:spcPts val="0"/>
              </a:spcAft>
              <a:buSzPts val="2208"/>
              <a:buChar char="◼"/>
            </a:pPr>
            <a:r>
              <a:rPr lang="fr-FR" sz="2400" dirty="0"/>
              <a:t>Merci d’avance aux volontaires.</a:t>
            </a:r>
            <a:endParaRPr sz="2400" dirty="0"/>
          </a:p>
          <a:p>
            <a:pPr marL="0" lvl="0" indent="0" algn="l" rtl="0">
              <a:lnSpc>
                <a:spcPct val="90000"/>
              </a:lnSpc>
              <a:spcBef>
                <a:spcPts val="960"/>
              </a:spcBef>
              <a:spcAft>
                <a:spcPts val="0"/>
              </a:spcAft>
              <a:buSzPts val="1656"/>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TRAVAUX</a:t>
            </a:r>
            <a:endParaRPr b="1" dirty="0"/>
          </a:p>
        </p:txBody>
      </p:sp>
      <p:sp>
        <p:nvSpPr>
          <p:cNvPr id="186" name="Google Shape;186;p15"/>
          <p:cNvSpPr txBox="1">
            <a:spLocks noGrp="1"/>
          </p:cNvSpPr>
          <p:nvPr>
            <p:ph type="body" idx="1"/>
          </p:nvPr>
        </p:nvSpPr>
        <p:spPr>
          <a:xfrm>
            <a:off x="581192" y="2101755"/>
            <a:ext cx="11029615" cy="4612944"/>
          </a:xfrm>
          <a:prstGeom prst="rect">
            <a:avLst/>
          </a:prstGeom>
          <a:noFill/>
          <a:ln>
            <a:noFill/>
          </a:ln>
        </p:spPr>
        <p:txBody>
          <a:bodyPr spcFirstLastPara="1" wrap="square" lIns="91425" tIns="45700" rIns="91425" bIns="45700" anchor="ctr" anchorCtr="0">
            <a:normAutofit/>
          </a:bodyPr>
          <a:lstStyle/>
          <a:p>
            <a:pPr marL="306000" lvl="0" indent="-177476" algn="l" rtl="0">
              <a:spcBef>
                <a:spcPts val="0"/>
              </a:spcBef>
              <a:spcAft>
                <a:spcPts val="0"/>
              </a:spcAft>
              <a:buSzPts val="2024"/>
              <a:buNone/>
            </a:pPr>
            <a:endParaRPr sz="2200" b="1" dirty="0"/>
          </a:p>
          <a:p>
            <a:pPr marL="306000" lvl="0" indent="-306000" algn="l" rtl="0">
              <a:spcBef>
                <a:spcPts val="1040"/>
              </a:spcBef>
              <a:spcAft>
                <a:spcPts val="0"/>
              </a:spcAft>
              <a:buSzPts val="2024"/>
              <a:buChar char="◼"/>
            </a:pPr>
            <a:r>
              <a:rPr lang="fr-FR" sz="2200" b="1" dirty="0"/>
              <a:t>Parmi les travaux effectuées cette année par les bénévoles, citons:</a:t>
            </a:r>
            <a:endParaRPr dirty="0"/>
          </a:p>
          <a:p>
            <a:pPr marL="630000" lvl="1" indent="-306000" algn="l" rtl="0">
              <a:lnSpc>
                <a:spcPct val="90000"/>
              </a:lnSpc>
              <a:spcBef>
                <a:spcPts val="1040"/>
              </a:spcBef>
              <a:spcAft>
                <a:spcPts val="0"/>
              </a:spcAft>
              <a:buSzPts val="2024"/>
              <a:buChar char="◼"/>
            </a:pPr>
            <a:r>
              <a:rPr lang="fr-FR" sz="2200" dirty="0"/>
              <a:t>La réparation des cibles 3d pour l’édition 2020</a:t>
            </a:r>
            <a:endParaRPr lang="fr-FR" sz="2400" dirty="0"/>
          </a:p>
          <a:p>
            <a:pPr marL="630000" lvl="1" indent="-306000" algn="l" rtl="0">
              <a:lnSpc>
                <a:spcPct val="90000"/>
              </a:lnSpc>
              <a:spcBef>
                <a:spcPts val="1040"/>
              </a:spcBef>
              <a:spcAft>
                <a:spcPts val="0"/>
              </a:spcAft>
              <a:buSzPts val="2024"/>
              <a:buChar char="◼"/>
            </a:pPr>
            <a:r>
              <a:rPr lang="fr-FR" sz="2200" dirty="0"/>
              <a:t>La réparation du mur de tir</a:t>
            </a:r>
            <a:endParaRPr lang="fr-FR" sz="2400" dirty="0"/>
          </a:p>
          <a:p>
            <a:pPr marL="630000" lvl="1" indent="-306000" algn="l" rtl="0">
              <a:spcBef>
                <a:spcPts val="1040"/>
              </a:spcBef>
              <a:spcAft>
                <a:spcPts val="0"/>
              </a:spcAft>
              <a:buSzPts val="2024"/>
              <a:buChar char="◼"/>
            </a:pPr>
            <a:r>
              <a:rPr lang="fr-FR" sz="2200" dirty="0"/>
              <a:t>La réparation d’une butte du jeu d’arc</a:t>
            </a:r>
            <a:endParaRPr dirty="0"/>
          </a:p>
          <a:p>
            <a:pPr marL="630000" lvl="1" indent="-306000" algn="l" rtl="0">
              <a:spcBef>
                <a:spcPts val="1040"/>
              </a:spcBef>
              <a:spcAft>
                <a:spcPts val="0"/>
              </a:spcAft>
              <a:buSzPts val="2024"/>
              <a:buChar char="◼"/>
            </a:pPr>
            <a:r>
              <a:rPr lang="fr-FR" sz="2200" dirty="0"/>
              <a:t>Le lasurage et la réparation de gardes du jeu d’arc</a:t>
            </a:r>
            <a:endParaRPr dirty="0"/>
          </a:p>
          <a:p>
            <a:pPr marL="630000" lvl="1" indent="-306000">
              <a:spcBef>
                <a:spcPts val="1040"/>
              </a:spcBef>
              <a:buSzPts val="2024"/>
            </a:pPr>
            <a:r>
              <a:rPr lang="fr-FR" sz="2400" dirty="0"/>
              <a:t>Clôture améliorée pour limiter le terrain au droit du parking et sécuriser l’accès</a:t>
            </a:r>
            <a:r>
              <a:rPr lang="fr-FR" sz="2200" dirty="0"/>
              <a:t>. </a:t>
            </a:r>
            <a:endParaRPr dirty="0"/>
          </a:p>
          <a:p>
            <a:pPr marL="630000" lvl="1" indent="-306000" algn="l" rtl="0">
              <a:spcBef>
                <a:spcPts val="1040"/>
              </a:spcBef>
              <a:spcAft>
                <a:spcPts val="0"/>
              </a:spcAft>
              <a:buSzPts val="2024"/>
              <a:buChar char="◼"/>
            </a:pPr>
            <a:r>
              <a:rPr lang="fr-FR" sz="2200" dirty="0"/>
              <a:t>Le nettoyage de la salle de tir</a:t>
            </a:r>
            <a:endParaRPr dirty="0"/>
          </a:p>
          <a:p>
            <a:pPr marL="306000" lvl="0" indent="-177476" algn="l" rtl="0">
              <a:spcBef>
                <a:spcPts val="1040"/>
              </a:spcBef>
              <a:spcAft>
                <a:spcPts val="0"/>
              </a:spcAft>
              <a:buSzPts val="2024"/>
              <a:buNone/>
            </a:pPr>
            <a:endParaRPr sz="2200" dirty="0"/>
          </a:p>
          <a:p>
            <a:pPr marL="306000" lvl="0" indent="-200844" algn="l" rtl="0">
              <a:spcBef>
                <a:spcPts val="960"/>
              </a:spcBef>
              <a:spcAft>
                <a:spcPts val="0"/>
              </a:spcAft>
              <a:buSzPts val="1656"/>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PROJETS DE TRAVAUX (à court terme !)</a:t>
            </a:r>
            <a:endParaRPr dirty="0"/>
          </a:p>
        </p:txBody>
      </p:sp>
      <p:sp>
        <p:nvSpPr>
          <p:cNvPr id="192" name="Google Shape;192;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fontScale="85000" lnSpcReduction="20000"/>
          </a:bodyPr>
          <a:lstStyle/>
          <a:p>
            <a:pPr marL="306000" lvl="0" indent="-306000" algn="l" rtl="0">
              <a:lnSpc>
                <a:spcPct val="90000"/>
              </a:lnSpc>
              <a:spcBef>
                <a:spcPts val="0"/>
              </a:spcBef>
              <a:spcAft>
                <a:spcPts val="0"/>
              </a:spcAft>
              <a:buSzPts val="2024"/>
              <a:buChar char="◼"/>
            </a:pPr>
            <a:r>
              <a:rPr lang="fr-FR" sz="2200" dirty="0"/>
              <a:t>Pour 2021, nous envisageons:</a:t>
            </a:r>
            <a:endParaRPr dirty="0"/>
          </a:p>
          <a:p>
            <a:pPr marL="630000" lvl="1" indent="-306000">
              <a:lnSpc>
                <a:spcPct val="90000"/>
              </a:lnSpc>
              <a:spcBef>
                <a:spcPts val="1040"/>
              </a:spcBef>
              <a:buSzPts val="2024"/>
            </a:pPr>
            <a:r>
              <a:rPr lang="fr-FR" sz="2200" dirty="0"/>
              <a:t>La fabrication des cibles mobiles pour le terrain extérieur, cibles que nous allons compléter au cours des 2 prochaines années pour faciliter l’installation des concours et entraînements extérieurs. </a:t>
            </a:r>
            <a:endParaRPr dirty="0"/>
          </a:p>
          <a:p>
            <a:pPr marL="630000" lvl="1" indent="-306000" algn="l" rtl="0">
              <a:lnSpc>
                <a:spcPct val="90000"/>
              </a:lnSpc>
              <a:spcBef>
                <a:spcPts val="1040"/>
              </a:spcBef>
              <a:spcAft>
                <a:spcPts val="0"/>
              </a:spcAft>
              <a:buSzPts val="2024"/>
              <a:buChar char="◼"/>
            </a:pPr>
            <a:r>
              <a:rPr lang="fr-FR" sz="2200" dirty="0"/>
              <a:t>La modification des buttes de tir du jeu d’arc</a:t>
            </a:r>
            <a:endParaRPr dirty="0"/>
          </a:p>
          <a:p>
            <a:pPr marL="630000" lvl="1" indent="-306000" algn="l" rtl="0">
              <a:lnSpc>
                <a:spcPct val="90000"/>
              </a:lnSpc>
              <a:spcBef>
                <a:spcPts val="1040"/>
              </a:spcBef>
              <a:spcAft>
                <a:spcPts val="0"/>
              </a:spcAft>
              <a:buSzPts val="2024"/>
              <a:buChar char="◼"/>
            </a:pPr>
            <a:r>
              <a:rPr lang="fr-FR" sz="2200" dirty="0"/>
              <a:t>La reprise, adaptation et réparation des cibles mobiles intérieures,</a:t>
            </a:r>
          </a:p>
          <a:p>
            <a:pPr marL="630000" lvl="1" indent="-306000">
              <a:spcBef>
                <a:spcPts val="1040"/>
              </a:spcBef>
              <a:buSzPts val="2024"/>
            </a:pPr>
            <a:r>
              <a:rPr lang="fr-FR" sz="2200" dirty="0"/>
              <a:t>La réalisation d’un local clos à l’arrière du jeu d’arc pour stocker le matériel du championnat de France S.A. 2022</a:t>
            </a:r>
            <a:r>
              <a:rPr lang="fr-FR" sz="2400" dirty="0"/>
              <a:t> (projet soumis à autorisation de la Mairie)</a:t>
            </a:r>
            <a:endParaRPr lang="fr-FR" sz="2000" dirty="0"/>
          </a:p>
          <a:p>
            <a:pPr marL="630000" lvl="1" indent="-306000">
              <a:spcBef>
                <a:spcPts val="1040"/>
              </a:spcBef>
              <a:buSzPts val="2024"/>
            </a:pPr>
            <a:endParaRPr sz="2200" dirty="0"/>
          </a:p>
          <a:p>
            <a:pPr marL="630000" lvl="1" indent="-306000" algn="l" rtl="0">
              <a:lnSpc>
                <a:spcPct val="90000"/>
              </a:lnSpc>
              <a:spcBef>
                <a:spcPts val="1040"/>
              </a:spcBef>
              <a:spcAft>
                <a:spcPts val="0"/>
              </a:spcAft>
              <a:buSzPts val="2024"/>
              <a:buChar char="◼"/>
            </a:pPr>
            <a:r>
              <a:rPr lang="fr-FR" sz="2200" dirty="0"/>
              <a:t>Et tout ce que j’oublie !</a:t>
            </a:r>
            <a:endParaRPr dirty="0"/>
          </a:p>
          <a:p>
            <a:pPr marL="630000" lvl="1" indent="-177476" algn="l" rtl="0">
              <a:lnSpc>
                <a:spcPct val="90000"/>
              </a:lnSpc>
              <a:spcBef>
                <a:spcPts val="1040"/>
              </a:spcBef>
              <a:spcAft>
                <a:spcPts val="0"/>
              </a:spcAft>
              <a:buSzPts val="2024"/>
              <a:buNone/>
            </a:pPr>
            <a:endParaRPr sz="2200" dirty="0"/>
          </a:p>
          <a:p>
            <a:pPr marL="630000" lvl="1" indent="-306000" algn="l" rtl="0">
              <a:lnSpc>
                <a:spcPct val="90000"/>
              </a:lnSpc>
              <a:spcBef>
                <a:spcPts val="1040"/>
              </a:spcBef>
              <a:spcAft>
                <a:spcPts val="0"/>
              </a:spcAft>
              <a:buSzPts val="2024"/>
              <a:buChar char="◼"/>
            </a:pPr>
            <a:r>
              <a:rPr lang="fr-FR" sz="2200" dirty="0"/>
              <a:t>MERCI D’AVANCE DE VOTRE AIDE</a:t>
            </a:r>
            <a:endParaRPr dirty="0"/>
          </a:p>
          <a:p>
            <a:pPr marL="306000" lvl="0" indent="-200844" algn="l" rtl="0">
              <a:lnSpc>
                <a:spcPct val="90000"/>
              </a:lnSpc>
              <a:spcBef>
                <a:spcPts val="960"/>
              </a:spcBef>
              <a:spcAft>
                <a:spcPts val="0"/>
              </a:spcAft>
              <a:buSzPts val="1656"/>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dirty="0"/>
              <a:t>LES PROJETS (CE QUE NOUS DEVONS ENVISAGER A MOYEN TERME)</a:t>
            </a:r>
            <a:endParaRPr dirty="0">
              <a:solidFill>
                <a:srgbClr val="FF0000"/>
              </a:solidFill>
            </a:endParaRPr>
          </a:p>
        </p:txBody>
      </p:sp>
      <p:sp>
        <p:nvSpPr>
          <p:cNvPr id="198" name="Google Shape;198;p17"/>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900000" lvl="2" indent="-270000" algn="l" rtl="0">
              <a:spcBef>
                <a:spcPts val="1000"/>
              </a:spcBef>
              <a:spcAft>
                <a:spcPts val="0"/>
              </a:spcAft>
              <a:buSzPts val="1840"/>
              <a:buChar char="◼"/>
            </a:pPr>
            <a:r>
              <a:rPr lang="fr-FR" sz="2000" dirty="0"/>
              <a:t>La sécurisation complémentaire de la voie verte au droit des allées du jeu d’arc</a:t>
            </a:r>
            <a:endParaRPr dirty="0"/>
          </a:p>
          <a:p>
            <a:pPr marL="900000" lvl="2" indent="-270000" algn="l" rtl="0">
              <a:spcBef>
                <a:spcPts val="1000"/>
              </a:spcBef>
              <a:spcAft>
                <a:spcPts val="0"/>
              </a:spcAft>
              <a:buSzPts val="1840"/>
              <a:buChar char="◼"/>
            </a:pPr>
            <a:r>
              <a:rPr lang="fr-FR" sz="2000" dirty="0"/>
              <a:t>La fabrication de chevalets pour le championnat de France 2022 (32 cibles nécessaires!)</a:t>
            </a:r>
            <a:endParaRPr dirty="0"/>
          </a:p>
          <a:p>
            <a:pPr marL="306000" lvl="0" indent="-200844" algn="l" rtl="0">
              <a:spcBef>
                <a:spcPts val="960"/>
              </a:spcBef>
              <a:spcAft>
                <a:spcPts val="0"/>
              </a:spcAft>
              <a:buSzPts val="1656"/>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
          <p:cNvSpPr txBox="1"/>
          <p:nvPr/>
        </p:nvSpPr>
        <p:spPr>
          <a:xfrm>
            <a:off x="872875" y="867864"/>
            <a:ext cx="10567758" cy="612475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2800" b="0" i="0" u="none" strike="noStrike" cap="none" dirty="0">
                <a:solidFill>
                  <a:schemeClr val="dk1"/>
                </a:solidFill>
                <a:latin typeface="Arial"/>
                <a:ea typeface="Arial"/>
                <a:cs typeface="Arial"/>
                <a:sym typeface="Arial"/>
              </a:rPr>
              <a:t>Bonjour à tous et merci de votre présence</a:t>
            </a:r>
            <a:endParaRPr dirty="0"/>
          </a:p>
          <a:p>
            <a:pPr marL="0" marR="0" lvl="0" indent="0" algn="l" rtl="0">
              <a:spcBef>
                <a:spcPts val="0"/>
              </a:spcBef>
              <a:spcAft>
                <a:spcPts val="0"/>
              </a:spcAft>
              <a:buNone/>
            </a:pPr>
            <a:endParaRPr sz="2800" dirty="0">
              <a:solidFill>
                <a:schemeClr val="dk1"/>
              </a:solidFill>
              <a:latin typeface="Arial"/>
              <a:ea typeface="Arial"/>
              <a:cs typeface="Arial"/>
              <a:sym typeface="Arial"/>
            </a:endParaRPr>
          </a:p>
          <a:p>
            <a:pPr marL="0" marR="0" lvl="0" indent="0" algn="just" rtl="0">
              <a:spcBef>
                <a:spcPts val="0"/>
              </a:spcBef>
              <a:spcAft>
                <a:spcPts val="0"/>
              </a:spcAft>
              <a:buNone/>
            </a:pPr>
            <a:r>
              <a:rPr lang="fr-FR" sz="2800" dirty="0">
                <a:solidFill>
                  <a:schemeClr val="dk1"/>
                </a:solidFill>
                <a:latin typeface="Arial"/>
                <a:ea typeface="Arial"/>
                <a:cs typeface="Arial"/>
                <a:sym typeface="Arial"/>
              </a:rPr>
              <a:t>Je souhaite la bienvenue à chacun d’entre vous et souhaite que la période délicate que nous avons connue et que nous poursuivons vous ait épargné ainsi que vos proches.</a:t>
            </a:r>
            <a:endParaRPr dirty="0"/>
          </a:p>
          <a:p>
            <a:pPr marL="0" marR="0" lvl="0" indent="0" algn="just" rtl="0">
              <a:spcBef>
                <a:spcPts val="0"/>
              </a:spcBef>
              <a:spcAft>
                <a:spcPts val="0"/>
              </a:spcAft>
              <a:buNone/>
            </a:pPr>
            <a:endParaRPr sz="2800" dirty="0">
              <a:solidFill>
                <a:schemeClr val="dk1"/>
              </a:solidFill>
              <a:latin typeface="Arial"/>
              <a:ea typeface="Arial"/>
              <a:cs typeface="Arial"/>
              <a:sym typeface="Arial"/>
            </a:endParaRPr>
          </a:p>
          <a:p>
            <a:pPr marL="0" marR="0" lvl="0" indent="0" algn="just" rtl="0">
              <a:spcBef>
                <a:spcPts val="0"/>
              </a:spcBef>
              <a:spcAft>
                <a:spcPts val="0"/>
              </a:spcAft>
              <a:buNone/>
            </a:pPr>
            <a:r>
              <a:rPr lang="fr-FR" sz="2800" dirty="0">
                <a:solidFill>
                  <a:schemeClr val="dk1"/>
                </a:solidFill>
                <a:latin typeface="Arial"/>
                <a:ea typeface="Arial"/>
                <a:cs typeface="Arial"/>
                <a:sym typeface="Arial"/>
              </a:rPr>
              <a:t>Je reviendrais plus loin sur les conséquences </a:t>
            </a:r>
            <a:r>
              <a:rPr lang="fr-FR" sz="2800" dirty="0">
                <a:solidFill>
                  <a:schemeClr val="dk1"/>
                </a:solidFill>
              </a:rPr>
              <a:t>d</a:t>
            </a:r>
            <a:r>
              <a:rPr lang="fr-FR" sz="2800" dirty="0">
                <a:solidFill>
                  <a:schemeClr val="dk1"/>
                </a:solidFill>
                <a:latin typeface="Arial"/>
                <a:ea typeface="Arial"/>
                <a:cs typeface="Arial"/>
                <a:sym typeface="Arial"/>
              </a:rPr>
              <a:t>e la COVID 19 sur le déroulement de cette année en abordant les grands thèmes de cette assemblée.</a:t>
            </a:r>
            <a:endParaRPr dirty="0"/>
          </a:p>
          <a:p>
            <a:pPr marL="0" marR="0" lvl="0" indent="0" algn="just" rtl="0">
              <a:spcBef>
                <a:spcPts val="0"/>
              </a:spcBef>
              <a:spcAft>
                <a:spcPts val="0"/>
              </a:spcAft>
              <a:buNone/>
            </a:pPr>
            <a:r>
              <a:rPr lang="fr-FR" sz="2800" dirty="0">
                <a:solidFill>
                  <a:schemeClr val="dk1"/>
                </a:solidFill>
                <a:latin typeface="Arial"/>
                <a:ea typeface="Arial"/>
                <a:cs typeface="Arial"/>
                <a:sym typeface="Arial"/>
              </a:rPr>
              <a:t>L’assemblée générale est </a:t>
            </a:r>
            <a:r>
              <a:rPr lang="fr-FR" sz="2800" b="1" dirty="0">
                <a:solidFill>
                  <a:schemeClr val="dk1"/>
                </a:solidFill>
                <a:latin typeface="Arial"/>
                <a:ea typeface="Arial"/>
                <a:cs typeface="Arial"/>
                <a:sym typeface="Arial"/>
              </a:rPr>
              <a:t>LE</a:t>
            </a:r>
            <a:r>
              <a:rPr lang="fr-FR" sz="2800" dirty="0">
                <a:solidFill>
                  <a:schemeClr val="dk1"/>
                </a:solidFill>
                <a:latin typeface="Arial"/>
                <a:ea typeface="Arial"/>
                <a:cs typeface="Arial"/>
                <a:sym typeface="Arial"/>
              </a:rPr>
              <a:t> moment de la vie d’une association, le lieu et l’instant de bilan et de décisions  pour l’avenir.</a:t>
            </a:r>
            <a:endParaRPr dirty="0"/>
          </a:p>
          <a:p>
            <a:pPr marL="0" marR="0" lvl="0" indent="0" algn="just" rtl="0">
              <a:spcBef>
                <a:spcPts val="0"/>
              </a:spcBef>
              <a:spcAft>
                <a:spcPts val="0"/>
              </a:spcAft>
              <a:buNone/>
            </a:pPr>
            <a:r>
              <a:rPr lang="fr-FR" sz="2800" dirty="0">
                <a:solidFill>
                  <a:schemeClr val="dk1"/>
                </a:solidFill>
                <a:latin typeface="Arial"/>
                <a:ea typeface="Arial"/>
                <a:cs typeface="Arial"/>
                <a:sym typeface="Arial"/>
              </a:rPr>
              <a:t>Je vais essayer de vous apporter ces informations le plus clairement possible et le plus brièvement possible !!</a:t>
            </a:r>
            <a:endParaRPr dirty="0"/>
          </a:p>
          <a:p>
            <a:pPr marL="0" marR="0" lvl="0" indent="0" algn="just" rtl="0">
              <a:spcBef>
                <a:spcPts val="0"/>
              </a:spcBef>
              <a:spcAft>
                <a:spcPts val="0"/>
              </a:spcAft>
              <a:buNone/>
            </a:pPr>
            <a:endParaRPr sz="2800" dirty="0">
              <a:solidFill>
                <a:schemeClr val="dk1"/>
              </a:solidFill>
              <a:latin typeface="Gill Sans"/>
              <a:ea typeface="Gill Sans"/>
              <a:cs typeface="Gill Sans"/>
              <a:sym typeface="Gill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04" name="Google Shape;204;p19"/>
          <p:cNvSpPr txBox="1">
            <a:spLocks noGrp="1"/>
          </p:cNvSpPr>
          <p:nvPr>
            <p:ph type="body" idx="1"/>
          </p:nvPr>
        </p:nvSpPr>
        <p:spPr>
          <a:xfrm>
            <a:off x="460876" y="2012054"/>
            <a:ext cx="11342103" cy="4493259"/>
          </a:xfrm>
          <a:prstGeom prst="rect">
            <a:avLst/>
          </a:prstGeom>
          <a:noFill/>
          <a:ln>
            <a:noFill/>
          </a:ln>
        </p:spPr>
        <p:txBody>
          <a:bodyPr spcFirstLastPara="1" wrap="square" lIns="91425" tIns="45700" rIns="91425" bIns="45700" anchor="ctr" anchorCtr="0">
            <a:normAutofit lnSpcReduction="10000"/>
          </a:bodyPr>
          <a:lstStyle/>
          <a:p>
            <a:pPr marL="630000" lvl="1" indent="-306000" algn="l" rtl="0">
              <a:spcBef>
                <a:spcPts val="0"/>
              </a:spcBef>
              <a:spcAft>
                <a:spcPts val="0"/>
              </a:spcAft>
              <a:buSzPts val="1472"/>
              <a:buChar char="◼"/>
            </a:pPr>
            <a:r>
              <a:rPr lang="fr-FR" dirty="0"/>
              <a:t>Remerciements à </a:t>
            </a:r>
            <a:r>
              <a:rPr lang="fr-FR" b="1" dirty="0"/>
              <a:t>tous les bénévoles participants  à la vie de la Compagnie</a:t>
            </a:r>
            <a:r>
              <a:rPr lang="fr-FR" dirty="0"/>
              <a:t>, sans qui notre dynamique ne serait pas possible</a:t>
            </a:r>
            <a:endParaRPr sz="1000" dirty="0"/>
          </a:p>
          <a:p>
            <a:pPr marL="630000" lvl="1" indent="-306000" algn="l" rtl="0">
              <a:spcBef>
                <a:spcPts val="960"/>
              </a:spcBef>
              <a:spcAft>
                <a:spcPts val="0"/>
              </a:spcAft>
              <a:buSzPts val="1472"/>
              <a:buChar char="◼"/>
            </a:pPr>
            <a:r>
              <a:rPr lang="fr-FR" dirty="0"/>
              <a:t>Merci </a:t>
            </a:r>
            <a:r>
              <a:rPr lang="fr-FR" sz="1800" b="1" dirty="0"/>
              <a:t>à tous les membres élus et actifs du C.A. </a:t>
            </a:r>
            <a:r>
              <a:rPr lang="fr-FR" dirty="0"/>
              <a:t>qui forment une équipe efficace et dynamique permettant d’envisager l’avenir de nos projets avec sérennité</a:t>
            </a:r>
            <a:endParaRPr sz="1200" dirty="0"/>
          </a:p>
          <a:p>
            <a:pPr marL="630000" lvl="1" indent="-306000" algn="l" rtl="0">
              <a:spcBef>
                <a:spcPts val="920"/>
              </a:spcBef>
              <a:spcAft>
                <a:spcPts val="0"/>
              </a:spcAft>
              <a:buSzPts val="1472"/>
              <a:buChar char="◼"/>
            </a:pPr>
            <a:r>
              <a:rPr lang="fr-FR" dirty="0"/>
              <a:t>Merci </a:t>
            </a:r>
            <a:r>
              <a:rPr lang="fr-FR" b="1" dirty="0"/>
              <a:t>aux différents sponsors ou partenaires (BOURGOGNE ARCHERIE, AXSAONE, boulangerie ANGE) </a:t>
            </a:r>
            <a:r>
              <a:rPr lang="fr-FR" dirty="0"/>
              <a:t>qui nous ont accordé leur confiance et qui ont permis par leurs partenariats une aide précieuse et indispensable dans le développement de la Compagnie</a:t>
            </a:r>
            <a:endParaRPr sz="1200" dirty="0"/>
          </a:p>
          <a:p>
            <a:pPr marL="630000" lvl="1" indent="-306000" algn="l" rtl="0">
              <a:spcBef>
                <a:spcPts val="920"/>
              </a:spcBef>
              <a:spcAft>
                <a:spcPts val="0"/>
              </a:spcAft>
              <a:buSzPts val="1472"/>
              <a:buChar char="◼"/>
            </a:pPr>
            <a:r>
              <a:rPr lang="fr-FR" dirty="0"/>
              <a:t>Merci au CD71 et au COMITE RÉGIONAL BOURGOGNE FRANCHE COMTÉ pour la mise à disposition d’un cadre technique destiné à renforcer la formation des jeunes compétiteurs et pour le matériel mis à disposition</a:t>
            </a:r>
          </a:p>
          <a:p>
            <a:pPr marL="630000" lvl="1" indent="-306000" algn="l" rtl="0">
              <a:spcBef>
                <a:spcPts val="920"/>
              </a:spcBef>
              <a:spcAft>
                <a:spcPts val="0"/>
              </a:spcAft>
              <a:buSzPts val="1472"/>
              <a:buChar char="◼"/>
            </a:pPr>
            <a:r>
              <a:rPr lang="fr-FR" dirty="0"/>
              <a:t>Merci au Conseil Régional de Bourgogne Franche Comté pour son soutien et soin aide financière à  nos projets (développement du sport adapté et prises de licences sport adapté, aide aux manifestations)</a:t>
            </a:r>
          </a:p>
          <a:p>
            <a:pPr marL="630000" lvl="1" indent="-306000" algn="l" rtl="0">
              <a:spcBef>
                <a:spcPts val="920"/>
              </a:spcBef>
              <a:spcAft>
                <a:spcPts val="0"/>
              </a:spcAft>
              <a:buSzPts val="1472"/>
              <a:buChar char="◼"/>
            </a:pPr>
            <a:r>
              <a:rPr lang="fr-FR" dirty="0"/>
              <a:t> Merci au Conseil Départemental de Saône et Loire pour l’aide apportée au financement de manifestations sportives et au soutien de l’école d’arc</a:t>
            </a:r>
            <a:endParaRPr dirty="0"/>
          </a:p>
          <a:p>
            <a:pPr marL="630000" lvl="1" indent="-306000" algn="l" rtl="0">
              <a:spcBef>
                <a:spcPts val="920"/>
              </a:spcBef>
              <a:spcAft>
                <a:spcPts val="0"/>
              </a:spcAft>
              <a:buSzPts val="1472"/>
              <a:buChar char="◼"/>
            </a:pPr>
            <a:r>
              <a:rPr lang="fr-FR" dirty="0"/>
              <a:t>Au CD 71 HANDISPORT et à la ligue HANDISPORT avec lequel les échanges restent de grandes qualités</a:t>
            </a:r>
            <a:endParaRPr dirty="0"/>
          </a:p>
          <a:p>
            <a:pPr marL="630000" lvl="1" indent="-306000" algn="l" rtl="0">
              <a:spcBef>
                <a:spcPts val="920"/>
              </a:spcBef>
              <a:spcAft>
                <a:spcPts val="0"/>
              </a:spcAft>
              <a:buSzPts val="1472"/>
              <a:buChar char="◼"/>
            </a:pPr>
            <a:r>
              <a:rPr lang="fr-FR" dirty="0"/>
              <a:t>Au CD71SA et à la ligue SPORT ADAPTE BFC pour son implication dans le handicap mental et psychologique,</a:t>
            </a:r>
            <a:endParaRPr dirty="0"/>
          </a:p>
          <a:p>
            <a:pPr marL="630000" lvl="1" indent="-306000" algn="l" rtl="0">
              <a:spcBef>
                <a:spcPts val="920"/>
              </a:spcBef>
              <a:spcAft>
                <a:spcPts val="0"/>
              </a:spcAft>
              <a:buSzPts val="1472"/>
              <a:buChar char="◼"/>
            </a:pPr>
            <a:r>
              <a:rPr lang="fr-FR" dirty="0"/>
              <a:t>Au GRS avec qui nous partageons ces locaux pour la qualité des relations inter clubs,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0" name="Google Shape;210;p20"/>
          <p:cNvSpPr txBox="1">
            <a:spLocks noGrp="1"/>
          </p:cNvSpPr>
          <p:nvPr>
            <p:ph type="body" idx="1"/>
          </p:nvPr>
        </p:nvSpPr>
        <p:spPr>
          <a:xfrm>
            <a:off x="581192" y="2115404"/>
            <a:ext cx="11029615" cy="4490112"/>
          </a:xfrm>
          <a:prstGeom prst="rect">
            <a:avLst/>
          </a:prstGeom>
          <a:noFill/>
          <a:ln>
            <a:noFill/>
          </a:ln>
        </p:spPr>
        <p:txBody>
          <a:bodyPr spcFirstLastPara="1" wrap="square" lIns="91425" tIns="45700" rIns="91425" bIns="45700" anchor="ctr" anchorCtr="0">
            <a:noAutofit/>
          </a:bodyPr>
          <a:lstStyle/>
          <a:p>
            <a:pPr marL="630000" lvl="1" indent="-306000" algn="l" rtl="0">
              <a:spcBef>
                <a:spcPts val="0"/>
              </a:spcBef>
              <a:spcAft>
                <a:spcPts val="0"/>
              </a:spcAft>
              <a:buSzPts val="2208"/>
              <a:buChar char="◼"/>
            </a:pPr>
            <a:r>
              <a:rPr lang="fr-FR" sz="2400" b="1" dirty="0"/>
              <a:t>A la Mairie </a:t>
            </a:r>
            <a:r>
              <a:rPr lang="fr-FR" sz="2400" dirty="0"/>
              <a:t>que nous sollicitons régulièrement, qui nous aide par une la mise à disposition de matériels et par la disponibilité de nombreux services et notamment des serres municipales qui contribuent à la qualité de notre décor 3D et à l’accueil de nos concours.</a:t>
            </a:r>
            <a:endParaRPr sz="2400" dirty="0"/>
          </a:p>
          <a:p>
            <a:pPr marL="630000" lvl="1" indent="-306000" algn="l" rtl="0">
              <a:spcBef>
                <a:spcPts val="1080"/>
              </a:spcBef>
              <a:spcAft>
                <a:spcPts val="0"/>
              </a:spcAft>
              <a:buSzPts val="2208"/>
              <a:buChar char="◼"/>
            </a:pPr>
            <a:r>
              <a:rPr lang="fr-FR" sz="2400" b="1" dirty="0"/>
              <a:t>L’ensemble du service des sports et </a:t>
            </a:r>
            <a:r>
              <a:rPr lang="fr-FR" sz="2400" dirty="0"/>
              <a:t>l’ensemble des personnes </a:t>
            </a:r>
            <a:r>
              <a:rPr lang="fr-FR" sz="2400" b="1" dirty="0"/>
              <a:t>des différents services </a:t>
            </a:r>
            <a:r>
              <a:rPr lang="fr-FR" sz="2400" dirty="0"/>
              <a:t>qui ont toujours été d’une remarquable efficacité.</a:t>
            </a:r>
            <a:endParaRPr sz="2400" dirty="0"/>
          </a:p>
          <a:p>
            <a:pPr marL="0" lvl="0" indent="0" algn="l" rtl="0">
              <a:spcBef>
                <a:spcPts val="1080"/>
              </a:spcBef>
              <a:spcAft>
                <a:spcPts val="0"/>
              </a:spcAft>
              <a:buSzPts val="2208"/>
              <a:buNone/>
            </a:pPr>
            <a:endParaRPr sz="2400" dirty="0"/>
          </a:p>
          <a:p>
            <a:pPr marL="306000" lvl="0" indent="-306000" algn="l" rtl="0">
              <a:spcBef>
                <a:spcPts val="1080"/>
              </a:spcBef>
              <a:spcAft>
                <a:spcPts val="0"/>
              </a:spcAft>
              <a:buSzPts val="2208"/>
              <a:buChar char="◼"/>
            </a:pPr>
            <a:r>
              <a:rPr lang="fr-FR" sz="2400" dirty="0"/>
              <a:t>et enfin tout particulièrement </a:t>
            </a:r>
            <a:r>
              <a:rPr lang="fr-FR" sz="2400" b="1" dirty="0"/>
              <a:t>M. PAYEBIEN </a:t>
            </a:r>
            <a:r>
              <a:rPr lang="fr-FR" sz="2400" dirty="0"/>
              <a:t>qui nous accompagne depuis de longues années et est un soutien indéfectible de notre activité et de notre Compagnie</a:t>
            </a:r>
            <a:endParaRP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6" name="Google Shape;216;p21"/>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2208"/>
              <a:buChar char="◼"/>
            </a:pPr>
            <a:r>
              <a:rPr lang="fr-FR" sz="2400" dirty="0"/>
              <a:t>Et MERCI à vous tous d’être ici présent et d’aider par votre présence à la vie de la Compagnie</a:t>
            </a:r>
            <a:endParaRPr dirty="0"/>
          </a:p>
          <a:p>
            <a:pPr marL="306000" lvl="0" indent="-165792" algn="l" rtl="0">
              <a:spcBef>
                <a:spcPts val="1080"/>
              </a:spcBef>
              <a:spcAft>
                <a:spcPts val="0"/>
              </a:spcAft>
              <a:buSzPts val="2208"/>
              <a:buNone/>
            </a:pPr>
            <a:endParaRPr sz="2400" dirty="0"/>
          </a:p>
          <a:p>
            <a:pPr marL="306000" lvl="0" indent="-306000" algn="l" rtl="0">
              <a:spcBef>
                <a:spcPts val="1080"/>
              </a:spcBef>
              <a:spcAft>
                <a:spcPts val="0"/>
              </a:spcAft>
              <a:buSzPts val="2208"/>
              <a:buChar char="◼"/>
            </a:pPr>
            <a:r>
              <a:rPr lang="fr-FR" sz="2400" dirty="0"/>
              <a:t>L’AG Ordinaire se </a:t>
            </a:r>
            <a:r>
              <a:rPr lang="fr-FR" sz="2400"/>
              <a:t>clot </a:t>
            </a:r>
            <a:r>
              <a:rPr lang="fr-FR" sz="2400" dirty="0"/>
              <a:t>sur la base de ce rapport et permettez que nous ouvrions l’AG élective pour le vote des membres du </a:t>
            </a:r>
            <a:r>
              <a:rPr lang="fr-FR" sz="2400"/>
              <a:t>futur Conseil </a:t>
            </a:r>
            <a:r>
              <a:rPr lang="fr-FR" sz="2400" dirty="0"/>
              <a:t>d’Administration de la Compagnie.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p:nvPr/>
        </p:nvSpPr>
        <p:spPr>
          <a:xfrm>
            <a:off x="1070482" y="1246571"/>
            <a:ext cx="9756045" cy="5632271"/>
          </a:xfrm>
          <a:prstGeom prst="rect">
            <a:avLst/>
          </a:prstGeom>
          <a:solidFill>
            <a:schemeClr val="lt1"/>
          </a:solidFill>
          <a:ln w="22225" cap="rnd"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2000" dirty="0">
                <a:solidFill>
                  <a:srgbClr val="002060"/>
                </a:solidFill>
                <a:latin typeface="Arial"/>
                <a:ea typeface="Arial"/>
                <a:cs typeface="Arial"/>
                <a:sym typeface="Arial"/>
              </a:rPr>
              <a:t>Le nombre de licenciés à la Cie est pour la saison écoulée 2019/2020 était de 120 licenciés.</a:t>
            </a:r>
            <a:endParaRPr dirty="0"/>
          </a:p>
          <a:p>
            <a:pPr marL="0" marR="0" lvl="0" indent="0" algn="just" rtl="0">
              <a:spcBef>
                <a:spcPts val="0"/>
              </a:spcBef>
              <a:spcAft>
                <a:spcPts val="0"/>
              </a:spcAft>
              <a:buNone/>
            </a:pPr>
            <a:r>
              <a:rPr lang="fr-FR" sz="2000" dirty="0">
                <a:solidFill>
                  <a:srgbClr val="002060"/>
                </a:solidFill>
                <a:latin typeface="Arial"/>
                <a:ea typeface="Arial"/>
                <a:cs typeface="Arial"/>
                <a:sym typeface="Arial"/>
              </a:rPr>
              <a:t>Ce chiffre marque un recul de nos effectifs qui étaient l’an passé (2018/2019) de 132.</a:t>
            </a:r>
            <a:endParaRPr dirty="0"/>
          </a:p>
          <a:p>
            <a:pPr marL="0" marR="0" lvl="0" indent="0" algn="just" rtl="0">
              <a:spcBef>
                <a:spcPts val="0"/>
              </a:spcBef>
              <a:spcAft>
                <a:spcPts val="0"/>
              </a:spcAft>
              <a:buNone/>
            </a:pPr>
            <a:endParaRPr sz="2000" dirty="0">
              <a:solidFill>
                <a:srgbClr val="002060"/>
              </a:solidFill>
              <a:latin typeface="Arial"/>
              <a:ea typeface="Arial"/>
              <a:cs typeface="Arial"/>
              <a:sym typeface="Arial"/>
            </a:endParaRPr>
          </a:p>
          <a:p>
            <a:pPr marL="0" marR="0" lvl="0" indent="0" algn="just" rtl="0">
              <a:spcBef>
                <a:spcPts val="0"/>
              </a:spcBef>
              <a:spcAft>
                <a:spcPts val="0"/>
              </a:spcAft>
              <a:buNone/>
            </a:pPr>
            <a:r>
              <a:rPr lang="fr-FR" sz="2000" dirty="0">
                <a:solidFill>
                  <a:srgbClr val="002060"/>
                </a:solidFill>
                <a:latin typeface="Arial"/>
                <a:ea typeface="Arial"/>
                <a:cs typeface="Arial"/>
                <a:sym typeface="Arial"/>
              </a:rPr>
              <a:t>Il faut toutefois relativiser cette baisse.</a:t>
            </a:r>
            <a:endParaRPr dirty="0"/>
          </a:p>
          <a:p>
            <a:pPr marL="0" marR="0" lvl="0" indent="0" algn="just" rtl="0">
              <a:spcBef>
                <a:spcPts val="0"/>
              </a:spcBef>
              <a:spcAft>
                <a:spcPts val="0"/>
              </a:spcAft>
              <a:buNone/>
            </a:pPr>
            <a:endParaRPr sz="2000" dirty="0">
              <a:solidFill>
                <a:srgbClr val="002060"/>
              </a:solidFill>
              <a:latin typeface="Arial"/>
              <a:ea typeface="Arial"/>
              <a:cs typeface="Arial"/>
              <a:sym typeface="Arial"/>
            </a:endParaRPr>
          </a:p>
          <a:p>
            <a:pPr marL="0" marR="0" lvl="0" indent="0" algn="just" rtl="0">
              <a:spcBef>
                <a:spcPts val="0"/>
              </a:spcBef>
              <a:spcAft>
                <a:spcPts val="0"/>
              </a:spcAft>
              <a:buNone/>
            </a:pPr>
            <a:r>
              <a:rPr lang="fr-FR" sz="2000" dirty="0">
                <a:solidFill>
                  <a:srgbClr val="002060"/>
                </a:solidFill>
                <a:latin typeface="Arial"/>
                <a:ea typeface="Arial"/>
                <a:cs typeface="Arial"/>
                <a:sym typeface="Arial"/>
              </a:rPr>
              <a:t>D’une part la Cie a connu ces dernières années une forte progression et il est relativement normal qu’elle marque le pas sur une saison, ce qui devrait permettre de stabiliser l’organisation.</a:t>
            </a:r>
            <a:endParaRPr dirty="0"/>
          </a:p>
          <a:p>
            <a:pPr marL="0" marR="0" lvl="0" indent="0" algn="just" rtl="0">
              <a:spcBef>
                <a:spcPts val="0"/>
              </a:spcBef>
              <a:spcAft>
                <a:spcPts val="0"/>
              </a:spcAft>
              <a:buNone/>
            </a:pPr>
            <a:r>
              <a:rPr lang="fr-FR" sz="2000" dirty="0">
                <a:solidFill>
                  <a:srgbClr val="002060"/>
                </a:solidFill>
                <a:latin typeface="Arial"/>
                <a:ea typeface="Arial"/>
                <a:cs typeface="Arial"/>
                <a:sym typeface="Arial"/>
              </a:rPr>
              <a:t>D’autre part, le confinement intervenu début mars n’a pas permis de reprendre le chemin de la progression par le climat d’incertitude et d’anxiété vécu.</a:t>
            </a:r>
            <a:endParaRPr dirty="0"/>
          </a:p>
          <a:p>
            <a:pPr marL="0" marR="0" lvl="0" indent="0" algn="just" rtl="0">
              <a:spcBef>
                <a:spcPts val="0"/>
              </a:spcBef>
              <a:spcAft>
                <a:spcPts val="0"/>
              </a:spcAft>
              <a:buNone/>
            </a:pPr>
            <a:endParaRPr sz="2000" dirty="0">
              <a:solidFill>
                <a:srgbClr val="002060"/>
              </a:solidFill>
              <a:latin typeface="Arial"/>
              <a:ea typeface="Arial"/>
              <a:cs typeface="Arial"/>
              <a:sym typeface="Arial"/>
            </a:endParaRPr>
          </a:p>
          <a:p>
            <a:pPr marL="0" marR="0" lvl="0" indent="0" algn="just" rtl="0">
              <a:spcBef>
                <a:spcPts val="0"/>
              </a:spcBef>
              <a:spcAft>
                <a:spcPts val="0"/>
              </a:spcAft>
              <a:buNone/>
            </a:pPr>
            <a:r>
              <a:rPr lang="fr-FR" sz="2000" dirty="0">
                <a:solidFill>
                  <a:srgbClr val="002060"/>
                </a:solidFill>
                <a:latin typeface="Arial"/>
                <a:ea typeface="Arial"/>
                <a:cs typeface="Arial"/>
                <a:sym typeface="Arial"/>
              </a:rPr>
              <a:t>A ce jour l’effet COVID marque également une dégradation forte des effectifs malgré un taux de nouveaux licenciés important. L’objectif minimal est d’atteindre les 90 licenciés et l’espoir d’atteindre la barre des 100…. Il </a:t>
            </a:r>
            <a:r>
              <a:rPr lang="fr-FR" sz="2000" dirty="0">
                <a:solidFill>
                  <a:srgbClr val="002060"/>
                </a:solidFill>
              </a:rPr>
              <a:t>semble que </a:t>
            </a:r>
            <a:r>
              <a:rPr lang="fr-FR" sz="2000" dirty="0">
                <a:solidFill>
                  <a:srgbClr val="002060"/>
                </a:solidFill>
                <a:latin typeface="Arial"/>
                <a:ea typeface="Arial"/>
                <a:cs typeface="Arial"/>
                <a:sym typeface="Arial"/>
              </a:rPr>
              <a:t>nous puissions réussir cet objectif grâce à une forte adhésion des jeunes et une présence des </a:t>
            </a:r>
            <a:r>
              <a:rPr lang="fr-FR" sz="2000" dirty="0">
                <a:solidFill>
                  <a:srgbClr val="002060"/>
                </a:solidFill>
              </a:rPr>
              <a:t>p</a:t>
            </a:r>
            <a:r>
              <a:rPr lang="fr-FR" sz="2000" dirty="0">
                <a:solidFill>
                  <a:srgbClr val="002060"/>
                </a:solidFill>
                <a:latin typeface="Arial"/>
                <a:ea typeface="Arial"/>
                <a:cs typeface="Arial"/>
                <a:sym typeface="Arial"/>
              </a:rPr>
              <a:t>ersonnes en situation de handicap psychique et / ou mental continue. </a:t>
            </a:r>
            <a:endParaRPr dirty="0"/>
          </a:p>
        </p:txBody>
      </p:sp>
      <p:sp>
        <p:nvSpPr>
          <p:cNvPr id="109" name="Google Shape;109;p3" descr="L'évolu"/>
          <p:cNvSpPr txBox="1"/>
          <p:nvPr/>
        </p:nvSpPr>
        <p:spPr>
          <a:xfrm flipH="1">
            <a:off x="1070480" y="798878"/>
            <a:ext cx="9756045" cy="369332"/>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a:solidFill>
                  <a:schemeClr val="dk1"/>
                </a:solidFill>
                <a:latin typeface="Gill Sans"/>
                <a:ea typeface="Gill Sans"/>
                <a:cs typeface="Gill Sans"/>
                <a:sym typeface="Gill Sans"/>
              </a:rPr>
              <a:t>L’ÉVOLUTION DES EFFECTIFS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 calcmode="lin" valueType="num">
                                      <p:cBhvr additive="base">
                                        <p:cTn id="7" dur="500"/>
                                        <p:tgtEl>
                                          <p:spTgt spid="1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
                                            <p:txEl>
                                              <p:pRg st="1" end="1"/>
                                            </p:txEl>
                                          </p:spTgt>
                                        </p:tgtEl>
                                        <p:attrNameLst>
                                          <p:attrName>style.visibility</p:attrName>
                                        </p:attrNameLst>
                                      </p:cBhvr>
                                      <p:to>
                                        <p:strVal val="visible"/>
                                      </p:to>
                                    </p:set>
                                    <p:anim calcmode="lin" valueType="num">
                                      <p:cBhvr additive="base">
                                        <p:cTn id="12" dur="500"/>
                                        <p:tgtEl>
                                          <p:spTgt spid="1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8">
                                            <p:txEl>
                                              <p:pRg st="3" end="3"/>
                                            </p:txEl>
                                          </p:spTgt>
                                        </p:tgtEl>
                                        <p:attrNameLst>
                                          <p:attrName>style.visibility</p:attrName>
                                        </p:attrNameLst>
                                      </p:cBhvr>
                                      <p:to>
                                        <p:strVal val="visible"/>
                                      </p:to>
                                    </p:set>
                                    <p:anim calcmode="lin" valueType="num">
                                      <p:cBhvr additive="base">
                                        <p:cTn id="17" dur="500"/>
                                        <p:tgtEl>
                                          <p:spTgt spid="1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8">
                                            <p:txEl>
                                              <p:pRg st="5" end="5"/>
                                            </p:txEl>
                                          </p:spTgt>
                                        </p:tgtEl>
                                        <p:attrNameLst>
                                          <p:attrName>style.visibility</p:attrName>
                                        </p:attrNameLst>
                                      </p:cBhvr>
                                      <p:to>
                                        <p:strVal val="visible"/>
                                      </p:to>
                                    </p:set>
                                    <p:anim calcmode="lin" valueType="num">
                                      <p:cBhvr additive="base">
                                        <p:cTn id="22" dur="500"/>
                                        <p:tgtEl>
                                          <p:spTgt spid="10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8">
                                            <p:txEl>
                                              <p:pRg st="6" end="6"/>
                                            </p:txEl>
                                          </p:spTgt>
                                        </p:tgtEl>
                                        <p:attrNameLst>
                                          <p:attrName>style.visibility</p:attrName>
                                        </p:attrNameLst>
                                      </p:cBhvr>
                                      <p:to>
                                        <p:strVal val="visible"/>
                                      </p:to>
                                    </p:set>
                                    <p:anim calcmode="lin" valueType="num">
                                      <p:cBhvr additive="base">
                                        <p:cTn id="27" dur="500"/>
                                        <p:tgtEl>
                                          <p:spTgt spid="10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8">
                                            <p:txEl>
                                              <p:pRg st="8" end="8"/>
                                            </p:txEl>
                                          </p:spTgt>
                                        </p:tgtEl>
                                        <p:attrNameLst>
                                          <p:attrName>style.visibility</p:attrName>
                                        </p:attrNameLst>
                                      </p:cBhvr>
                                      <p:to>
                                        <p:strVal val="visible"/>
                                      </p:to>
                                    </p:set>
                                    <p:anim calcmode="lin" valueType="num">
                                      <p:cBhvr additive="base">
                                        <p:cTn id="32" dur="500"/>
                                        <p:tgtEl>
                                          <p:spTgt spid="10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p:nvPr/>
        </p:nvSpPr>
        <p:spPr>
          <a:xfrm>
            <a:off x="450100" y="900175"/>
            <a:ext cx="11299800" cy="2831504"/>
          </a:xfrm>
          <a:prstGeom prst="rect">
            <a:avLst/>
          </a:prstGeom>
          <a:noFill/>
          <a:ln>
            <a:noFill/>
          </a:ln>
        </p:spPr>
        <p:txBody>
          <a:bodyPr spcFirstLastPara="1" wrap="square" lIns="91425" tIns="45700" rIns="91425" bIns="45700" anchor="t" anchorCtr="0">
            <a:spAutoFit/>
          </a:bodyPr>
          <a:lstStyle/>
          <a:p>
            <a:pPr marL="0" lvl="0" indent="0" algn="just" rtl="0">
              <a:spcBef>
                <a:spcPts val="0"/>
              </a:spcBef>
              <a:spcAft>
                <a:spcPts val="0"/>
              </a:spcAft>
              <a:buClr>
                <a:schemeClr val="dk1"/>
              </a:buClr>
              <a:buFont typeface="Arial"/>
              <a:buNone/>
            </a:pPr>
            <a:r>
              <a:rPr lang="fr-FR" sz="2000" dirty="0">
                <a:solidFill>
                  <a:srgbClr val="002060"/>
                </a:solidFill>
              </a:rPr>
              <a:t>Nous ne pouvons tirer que peu d’enseignement de cette saison 2020. Toutefois un fait est marquant, c’est la régression de la représentation des femmes au sein de la Compagnie qui ne représentent plus que 25% des effectifs cette année au lieu de 29% l’année précédente.</a:t>
            </a:r>
            <a:endParaRPr sz="2000" dirty="0">
              <a:solidFill>
                <a:srgbClr val="002060"/>
              </a:solidFill>
            </a:endParaRPr>
          </a:p>
          <a:p>
            <a:pPr marL="0" marR="0" lvl="0" indent="0" algn="just" rtl="0">
              <a:spcBef>
                <a:spcPts val="0"/>
              </a:spcBef>
              <a:spcAft>
                <a:spcPts val="0"/>
              </a:spcAft>
              <a:buNone/>
            </a:pPr>
            <a:endParaRPr sz="2000" dirty="0">
              <a:solidFill>
                <a:srgbClr val="002060"/>
              </a:solidFill>
            </a:endParaRPr>
          </a:p>
          <a:p>
            <a:pPr marL="0" marR="0" lvl="0" indent="0" algn="just" rtl="0">
              <a:spcBef>
                <a:spcPts val="0"/>
              </a:spcBef>
              <a:spcAft>
                <a:spcPts val="0"/>
              </a:spcAft>
              <a:buNone/>
            </a:pPr>
            <a:endParaRPr sz="1800" dirty="0">
              <a:solidFill>
                <a:srgbClr val="002060"/>
              </a:solidFill>
              <a:highlight>
                <a:srgbClr val="FFFF00"/>
              </a:highlight>
              <a:latin typeface="Garamond"/>
              <a:ea typeface="Garamond"/>
              <a:cs typeface="Garamond"/>
              <a:sym typeface="Garamond"/>
            </a:endParaRPr>
          </a:p>
          <a:p>
            <a:pPr marL="0" marR="0" lvl="0" indent="0" algn="just" rtl="0">
              <a:lnSpc>
                <a:spcPct val="100000"/>
              </a:lnSpc>
              <a:spcBef>
                <a:spcPts val="0"/>
              </a:spcBef>
              <a:spcAft>
                <a:spcPts val="0"/>
              </a:spcAft>
              <a:buNone/>
            </a:pPr>
            <a:r>
              <a:rPr lang="fr-FR" sz="2000" dirty="0">
                <a:solidFill>
                  <a:srgbClr val="002060"/>
                </a:solidFill>
              </a:rPr>
              <a:t>Quid de la prochaine saison ?</a:t>
            </a:r>
            <a:endParaRPr sz="2000" dirty="0">
              <a:solidFill>
                <a:srgbClr val="002060"/>
              </a:solidFill>
            </a:endParaRPr>
          </a:p>
          <a:p>
            <a:pPr marL="0" marR="0" lvl="0" indent="0" algn="just" rtl="0">
              <a:lnSpc>
                <a:spcPct val="100000"/>
              </a:lnSpc>
              <a:spcBef>
                <a:spcPts val="0"/>
              </a:spcBef>
              <a:spcAft>
                <a:spcPts val="0"/>
              </a:spcAft>
              <a:buNone/>
            </a:pPr>
            <a:r>
              <a:rPr lang="fr-FR" sz="2000" dirty="0">
                <a:solidFill>
                  <a:srgbClr val="002060"/>
                </a:solidFill>
              </a:rPr>
              <a:t>Nous n’avons pas d’objectif particulier pour la prochaine saison à part de maintenir à minima les effectifs et de maintenir au mieux l’activité, la COVID 19 pesant encore beaucoup sur les projections possibles.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p:nvPr/>
        </p:nvSpPr>
        <p:spPr>
          <a:xfrm>
            <a:off x="443025" y="889844"/>
            <a:ext cx="11305952" cy="66787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Gill Sans"/>
              <a:ea typeface="Gill Sans"/>
              <a:cs typeface="Gill Sans"/>
              <a:sym typeface="Gill Sans"/>
            </a:endParaRPr>
          </a:p>
          <a:p>
            <a:pPr marL="0" marR="0" lvl="0" indent="0" algn="l" rtl="0">
              <a:spcBef>
                <a:spcPts val="0"/>
              </a:spcBef>
              <a:spcAft>
                <a:spcPts val="0"/>
              </a:spcAft>
              <a:buNone/>
            </a:pPr>
            <a:r>
              <a:rPr lang="fr-FR" sz="1800" dirty="0">
                <a:solidFill>
                  <a:schemeClr val="dk1"/>
                </a:solidFill>
                <a:latin typeface="Arial"/>
                <a:ea typeface="Arial"/>
                <a:cs typeface="Arial"/>
                <a:sym typeface="Arial"/>
              </a:rPr>
              <a:t>Cette année 2020 a évidemment était marquée par le confinement et l’arrêt de tous les concours et championnats depuis le mois de mars.</a:t>
            </a:r>
            <a:endParaRPr dirty="0"/>
          </a:p>
          <a:p>
            <a:pPr marL="0" marR="0" lvl="0" indent="0" algn="l" rtl="0">
              <a:spcBef>
                <a:spcPts val="0"/>
              </a:spcBef>
              <a:spcAft>
                <a:spcPts val="0"/>
              </a:spcAft>
              <a:buNone/>
            </a:pPr>
            <a:r>
              <a:rPr lang="fr-FR" sz="1800" dirty="0">
                <a:solidFill>
                  <a:schemeClr val="dk1"/>
                </a:solidFill>
                <a:latin typeface="Arial"/>
                <a:ea typeface="Arial"/>
                <a:cs typeface="Arial"/>
                <a:sym typeface="Arial"/>
              </a:rPr>
              <a:t>Nous n’avons eu que la saison salle au cours de laquelle nos archers ont pu s’exprimer. Le rapport d</a:t>
            </a:r>
            <a:r>
              <a:rPr lang="fr-FR" sz="1800" dirty="0">
                <a:solidFill>
                  <a:schemeClr val="dk1"/>
                </a:solidFill>
              </a:rPr>
              <a:t>’activité vous a indiqué les résultats au cours de cette saison de nos archers médaillés aux championnats de Bourgogne Franche Comté et de France.</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rPr>
              <a:t>Notons toutefois que pour cette saison salle nos archers ont réalisé une nouvelle fois une progression dans leurs résultats sur podiums en totalisant 152 podiums soit une progression de 23% sur le précédent record de 124 podiums réalisé en 2018</a:t>
            </a:r>
            <a:endParaRPr sz="1800" dirty="0">
              <a:solidFill>
                <a:schemeClr val="dk1"/>
              </a:solidFill>
            </a:endParaRPr>
          </a:p>
          <a:p>
            <a:pPr marL="0" marR="0" lvl="0" indent="0" algn="l" rtl="0">
              <a:spcBef>
                <a:spcPts val="0"/>
              </a:spcBef>
              <a:spcAft>
                <a:spcPts val="0"/>
              </a:spcAft>
              <a:buNone/>
            </a:pPr>
            <a:endParaRPr sz="1800" dirty="0">
              <a:solidFill>
                <a:schemeClr val="dk1"/>
              </a:solidFill>
            </a:endParaRPr>
          </a:p>
          <a:p>
            <a:pPr marL="0" marR="0" lvl="0" indent="0" algn="l" rtl="0">
              <a:spcBef>
                <a:spcPts val="0"/>
              </a:spcBef>
              <a:spcAft>
                <a:spcPts val="0"/>
              </a:spcAft>
              <a:buNone/>
            </a:pPr>
            <a:r>
              <a:rPr lang="fr-FR" sz="1800" dirty="0">
                <a:solidFill>
                  <a:schemeClr val="dk1"/>
                </a:solidFill>
              </a:rPr>
              <a:t>Et parmi eux Félicitons Evan GARNIER 2</a:t>
            </a:r>
            <a:r>
              <a:rPr lang="fr-FR" sz="1800" baseline="30000" dirty="0">
                <a:solidFill>
                  <a:schemeClr val="dk1"/>
                </a:solidFill>
              </a:rPr>
              <a:t>ème</a:t>
            </a:r>
            <a:r>
              <a:rPr lang="fr-FR" sz="1800" dirty="0">
                <a:solidFill>
                  <a:schemeClr val="dk1"/>
                </a:solidFill>
              </a:rPr>
              <a:t> au Championnat de France en salle et Martine GRAIN 2</a:t>
            </a:r>
            <a:r>
              <a:rPr lang="fr-FR" sz="1800" baseline="30000" dirty="0">
                <a:solidFill>
                  <a:schemeClr val="dk1"/>
                </a:solidFill>
              </a:rPr>
              <a:t>ème</a:t>
            </a:r>
            <a:r>
              <a:rPr lang="fr-FR" sz="1800" dirty="0">
                <a:solidFill>
                  <a:schemeClr val="dk1"/>
                </a:solidFill>
              </a:rPr>
              <a:t> également au Championnat de France. L’un et l’autre ont également cumulé cette place avec le titre de champion de Bourgogne Franche Comté.</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rPr>
              <a:t>Nous pouvons également noter la place de 1</a:t>
            </a:r>
            <a:r>
              <a:rPr lang="fr-FR" sz="1800" baseline="30000" dirty="0">
                <a:solidFill>
                  <a:schemeClr val="dk1"/>
                </a:solidFill>
              </a:rPr>
              <a:t>er</a:t>
            </a:r>
            <a:r>
              <a:rPr lang="fr-FR" sz="1800" dirty="0">
                <a:solidFill>
                  <a:schemeClr val="dk1"/>
                </a:solidFill>
              </a:rPr>
              <a:t> au championnat de Bourgogne France Comté BEURSAULT pour Antonio LOPES et de 2</a:t>
            </a:r>
            <a:r>
              <a:rPr lang="fr-FR" sz="1800" baseline="30000" dirty="0">
                <a:solidFill>
                  <a:schemeClr val="dk1"/>
                </a:solidFill>
              </a:rPr>
              <a:t>ème</a:t>
            </a:r>
            <a:r>
              <a:rPr lang="fr-FR" sz="1800" dirty="0">
                <a:solidFill>
                  <a:schemeClr val="dk1"/>
                </a:solidFill>
              </a:rPr>
              <a:t> pour Lionel MARQUIS.</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rPr>
              <a:t>Bravo et félicitations et place à la petite marque de remerciement de la Compagnie pour ces résultats</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rPr>
              <a:t>Toutes les autres catégories ont vu leurs championnats annulés.</a:t>
            </a:r>
            <a:endParaRPr sz="1800" dirty="0">
              <a:solidFill>
                <a:schemeClr val="dk1"/>
              </a:solidFil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dirty="0"/>
          </a:p>
        </p:txBody>
      </p:sp>
      <p:sp>
        <p:nvSpPr>
          <p:cNvPr id="120" name="Google Shape;120;p5" descr="L'évolu"/>
          <p:cNvSpPr txBox="1"/>
          <p:nvPr/>
        </p:nvSpPr>
        <p:spPr>
          <a:xfrm flipH="1">
            <a:off x="443023" y="781300"/>
            <a:ext cx="11305952" cy="369332"/>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a:solidFill>
                  <a:schemeClr val="dk1"/>
                </a:solidFill>
                <a:latin typeface="Gill Sans"/>
                <a:ea typeface="Gill Sans"/>
                <a:cs typeface="Gill Sans"/>
                <a:sym typeface="Gill Sans"/>
              </a:rPr>
              <a:t>L’ACTIVITÉ SPORTIVE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p:nvPr/>
        </p:nvSpPr>
        <p:spPr>
          <a:xfrm>
            <a:off x="443025" y="889855"/>
            <a:ext cx="11306100" cy="59092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800"/>
              <a:buFont typeface="Gill Sans"/>
              <a:buNone/>
            </a:pPr>
            <a:endParaRPr sz="1800"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800"/>
              <a:buFont typeface="Arial"/>
              <a:buNone/>
            </a:pPr>
            <a:r>
              <a:rPr lang="fr-FR" sz="1800" dirty="0">
                <a:solidFill>
                  <a:srgbClr val="000000"/>
                </a:solidFill>
                <a:latin typeface="Arial"/>
                <a:ea typeface="Arial"/>
                <a:cs typeface="Arial"/>
                <a:sym typeface="Arial"/>
              </a:rPr>
              <a:t>Les compétitions étant interdites et les championnats annulés depuis le mois de mars, nous avons organisés au cours du mois de Juillet et du mois d’Août, 3 rencontres amicales dans les disciplines de parcours, olympique et Beursault au cours </a:t>
            </a:r>
            <a:r>
              <a:rPr lang="fr-FR" sz="1800" dirty="0"/>
              <a:t>desquelles</a:t>
            </a:r>
            <a:r>
              <a:rPr lang="fr-FR" sz="1800" dirty="0">
                <a:solidFill>
                  <a:srgbClr val="000000"/>
                </a:solidFill>
                <a:latin typeface="Arial"/>
                <a:ea typeface="Arial"/>
                <a:cs typeface="Arial"/>
                <a:sym typeface="Arial"/>
              </a:rPr>
              <a:t> nous avons invité des archers de la Compagnie et d’autres Compagnies, l’objectif étant de redynamiser notre sport avant une rentrée que nous estimions difficile et qui se révèle conforme à cette crainte.</a:t>
            </a:r>
            <a:endParaRPr sz="1800"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dirty="0"/>
          </a:p>
          <a:p>
            <a:pPr marL="0" lvl="0" indent="0" algn="l" rtl="0">
              <a:spcBef>
                <a:spcPts val="0"/>
              </a:spcBef>
              <a:spcAft>
                <a:spcPts val="0"/>
              </a:spcAft>
              <a:buClr>
                <a:schemeClr val="dk1"/>
              </a:buClr>
              <a:buFont typeface="Arial"/>
              <a:buNone/>
            </a:pPr>
            <a:r>
              <a:rPr lang="fr-FR" sz="1800" dirty="0">
                <a:solidFill>
                  <a:schemeClr val="dk1"/>
                </a:solidFill>
              </a:rPr>
              <a:t>Pour lutter contre les effets négatifs du COVID nous avons mis en place, dès le 25 mai, deux entraînements par semaine pour les compétiteurs sur la base des groupes d’entraînements existants et dès le 2 juin, deux entraînements libres par semaine avec inscription préalable, comme c’était la règle dans les conditions du gouvernement.</a:t>
            </a:r>
            <a:endParaRPr dirty="0">
              <a:solidFill>
                <a:schemeClr val="dk1"/>
              </a:solidFill>
            </a:endParaRPr>
          </a:p>
          <a:p>
            <a:pPr marL="0" lvl="0" indent="0" algn="l" rtl="0">
              <a:spcBef>
                <a:spcPts val="0"/>
              </a:spcBef>
              <a:spcAft>
                <a:spcPts val="0"/>
              </a:spcAft>
              <a:buClr>
                <a:schemeClr val="dk1"/>
              </a:buClr>
              <a:buFont typeface="Arial"/>
              <a:buNone/>
            </a:pPr>
            <a:endParaRPr sz="1800" dirty="0">
              <a:solidFill>
                <a:schemeClr val="dk1"/>
              </a:solidFill>
            </a:endParaRPr>
          </a:p>
          <a:p>
            <a:pPr marL="0" lvl="0" indent="0" algn="l" rtl="0">
              <a:spcBef>
                <a:spcPts val="0"/>
              </a:spcBef>
              <a:spcAft>
                <a:spcPts val="0"/>
              </a:spcAft>
              <a:buClr>
                <a:schemeClr val="dk1"/>
              </a:buClr>
              <a:buFont typeface="Arial"/>
              <a:buNone/>
            </a:pPr>
            <a:r>
              <a:rPr lang="fr-FR" sz="1800" dirty="0">
                <a:solidFill>
                  <a:schemeClr val="dk1"/>
                </a:solidFill>
              </a:rPr>
              <a:t>Nous devons reconnaître que la participation a été moindre que celle que nous espérions….. Certaines séances avec 2 archers !!!! </a:t>
            </a:r>
            <a:endParaRPr dirty="0">
              <a:solidFill>
                <a:schemeClr val="dk1"/>
              </a:solidFill>
            </a:endParaRPr>
          </a:p>
          <a:p>
            <a:pPr marL="0" marR="0" lvl="0" indent="0" algn="l" rtl="0">
              <a:lnSpc>
                <a:spcPct val="100000"/>
              </a:lnSpc>
              <a:spcBef>
                <a:spcPts val="0"/>
              </a:spcBef>
              <a:spcAft>
                <a:spcPts val="0"/>
              </a:spcAft>
              <a:buClr>
                <a:srgbClr val="000000"/>
              </a:buClr>
              <a:buSzPts val="1800"/>
              <a:buFont typeface="Arial"/>
              <a:buNone/>
            </a:pPr>
            <a:endParaRPr sz="1800" dirty="0"/>
          </a:p>
          <a:p>
            <a:pPr marL="0" marR="0" lvl="0" indent="0" algn="l" rtl="0">
              <a:lnSpc>
                <a:spcPct val="100000"/>
              </a:lnSpc>
              <a:spcBef>
                <a:spcPts val="0"/>
              </a:spcBef>
              <a:spcAft>
                <a:spcPts val="0"/>
              </a:spcAft>
              <a:buClr>
                <a:schemeClr val="dk1"/>
              </a:buClr>
              <a:buSzPts val="1800"/>
              <a:buFont typeface="Gill Sans"/>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fr-FR" sz="1800" b="1" i="0" u="none" strike="noStrike" cap="none" dirty="0">
                <a:solidFill>
                  <a:srgbClr val="000000"/>
                </a:solidFill>
              </a:rPr>
              <a:t>Nos objectifs pour </a:t>
            </a:r>
            <a:r>
              <a:rPr lang="fr-FR" sz="1800" b="1" dirty="0">
                <a:solidFill>
                  <a:srgbClr val="000000"/>
                </a:solidFill>
              </a:rPr>
              <a:t>la saison 2021:</a:t>
            </a:r>
            <a:endParaRPr b="1" dirty="0"/>
          </a:p>
          <a:p>
            <a:pPr marL="0" marR="0" lvl="0" indent="0" algn="l" rtl="0">
              <a:lnSpc>
                <a:spcPct val="100000"/>
              </a:lnSpc>
              <a:spcBef>
                <a:spcPts val="0"/>
              </a:spcBef>
              <a:spcAft>
                <a:spcPts val="0"/>
              </a:spcAft>
              <a:buClr>
                <a:srgbClr val="000000"/>
              </a:buClr>
              <a:buSzPts val="1800"/>
              <a:buFont typeface="Arial"/>
              <a:buNone/>
            </a:pPr>
            <a:r>
              <a:rPr lang="fr-FR" sz="1800" b="0" i="0" u="none" strike="noStrike" cap="none" dirty="0">
                <a:solidFill>
                  <a:srgbClr val="000000"/>
                </a:solidFill>
                <a:latin typeface="Arial"/>
                <a:ea typeface="Arial"/>
                <a:cs typeface="Arial"/>
                <a:sym typeface="Arial"/>
              </a:rPr>
              <a:t>Suspendus aux conditions d’exercice, nous poursuivons néanmoins notre engagement vis-à-vis des compétiteurs par la poursuite des groupes compétitions et le maintien de l’intervention des 2 brevets d’état ainsi que notre politique d’aide aux archers compétiteurs</a:t>
            </a:r>
            <a:endParaRPr dirty="0"/>
          </a:p>
        </p:txBody>
      </p:sp>
      <p:sp>
        <p:nvSpPr>
          <p:cNvPr id="126" name="Google Shape;126;p6" descr="L'évolu"/>
          <p:cNvSpPr txBox="1"/>
          <p:nvPr/>
        </p:nvSpPr>
        <p:spPr>
          <a:xfrm flipH="1">
            <a:off x="443023" y="781300"/>
            <a:ext cx="11305952" cy="369332"/>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Gill Sans"/>
              <a:buNone/>
            </a:pPr>
            <a:r>
              <a:rPr lang="fr-FR" sz="1800" b="1" i="0" u="none" strike="noStrike" cap="none">
                <a:solidFill>
                  <a:srgbClr val="000000"/>
                </a:solidFill>
                <a:latin typeface="Gill Sans"/>
                <a:ea typeface="Gill Sans"/>
                <a:cs typeface="Gill Sans"/>
                <a:sym typeface="Gill Sans"/>
              </a:rPr>
              <a:t>L’ACTIVITÉ SPORTIVE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581192" y="702156"/>
            <a:ext cx="11029616" cy="988421"/>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lt1"/>
              </a:buClr>
              <a:buSzPts val="2520"/>
              <a:buFont typeface="Gill Sans"/>
              <a:buNone/>
            </a:pPr>
            <a:br>
              <a:rPr lang="fr-FR" sz="2520" dirty="0"/>
            </a:br>
            <a:r>
              <a:rPr lang="fr-FR" sz="2520" dirty="0"/>
              <a:t>LES JEUNES</a:t>
            </a:r>
            <a:br>
              <a:rPr lang="fr-FR" sz="2520" dirty="0"/>
            </a:br>
            <a:endParaRPr sz="2520" dirty="0"/>
          </a:p>
        </p:txBody>
      </p:sp>
      <p:sp>
        <p:nvSpPr>
          <p:cNvPr id="132" name="Google Shape;132;p7"/>
          <p:cNvSpPr txBox="1">
            <a:spLocks noGrp="1"/>
          </p:cNvSpPr>
          <p:nvPr>
            <p:ph type="body" idx="1"/>
          </p:nvPr>
        </p:nvSpPr>
        <p:spPr>
          <a:xfrm>
            <a:off x="435935" y="2269066"/>
            <a:ext cx="11304509" cy="4588934"/>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0"/>
              </a:spcBef>
              <a:spcAft>
                <a:spcPts val="0"/>
              </a:spcAft>
              <a:buClr>
                <a:srgbClr val="C00000"/>
              </a:buClr>
              <a:buSzPts val="1600"/>
              <a:buNone/>
            </a:pPr>
            <a:r>
              <a:rPr lang="fr-FR" sz="1600" b="1" dirty="0">
                <a:solidFill>
                  <a:srgbClr val="C00000"/>
                </a:solidFill>
              </a:rPr>
              <a:t>L’ECOLE D’ARC</a:t>
            </a:r>
            <a:endParaRPr dirty="0"/>
          </a:p>
          <a:p>
            <a:pPr marL="0" lvl="0" indent="0" algn="just" rtl="0">
              <a:lnSpc>
                <a:spcPct val="120000"/>
              </a:lnSpc>
              <a:spcBef>
                <a:spcPts val="0"/>
              </a:spcBef>
              <a:spcAft>
                <a:spcPts val="0"/>
              </a:spcAft>
              <a:buClr>
                <a:srgbClr val="000000"/>
              </a:buClr>
              <a:buSzPts val="1600"/>
              <a:buNone/>
            </a:pPr>
            <a:r>
              <a:rPr lang="fr-FR" dirty="0">
                <a:solidFill>
                  <a:srgbClr val="000000"/>
                </a:solidFill>
                <a:latin typeface="Arial"/>
                <a:ea typeface="Arial"/>
                <a:cs typeface="Arial"/>
                <a:sym typeface="Arial"/>
              </a:rPr>
              <a:t>L’école d’arc a également était amputée de la poursuite des entraînements depuis le mois de mars et de l’arrêt des rencontres « spécial jeunes ».</a:t>
            </a:r>
            <a:endParaRPr dirty="0"/>
          </a:p>
          <a:p>
            <a:pPr marL="0" lvl="0" indent="0" algn="just" rtl="0">
              <a:lnSpc>
                <a:spcPct val="120000"/>
              </a:lnSpc>
              <a:spcBef>
                <a:spcPts val="0"/>
              </a:spcBef>
              <a:spcAft>
                <a:spcPts val="0"/>
              </a:spcAft>
              <a:buClr>
                <a:srgbClr val="000000"/>
              </a:buClr>
              <a:buSzPts val="1600"/>
              <a:buNone/>
            </a:pPr>
            <a:r>
              <a:rPr lang="fr-FR" dirty="0">
                <a:solidFill>
                  <a:srgbClr val="000000"/>
                </a:solidFill>
                <a:latin typeface="Arial"/>
                <a:ea typeface="Arial"/>
                <a:cs typeface="Arial"/>
                <a:sym typeface="Arial"/>
              </a:rPr>
              <a:t>C’est donc sur la saison 2021 que nous reportons nos efforts.</a:t>
            </a:r>
            <a:endParaRPr dirty="0"/>
          </a:p>
          <a:p>
            <a:pPr marL="0" lvl="0" indent="0" algn="just" rtl="0">
              <a:spcBef>
                <a:spcPts val="320"/>
              </a:spcBef>
              <a:spcAft>
                <a:spcPts val="0"/>
              </a:spcAft>
              <a:buSzPts val="1472"/>
              <a:buNone/>
            </a:pPr>
            <a:r>
              <a:rPr lang="fr-FR" dirty="0">
                <a:solidFill>
                  <a:srgbClr val="000000"/>
                </a:solidFill>
                <a:latin typeface="Arial"/>
                <a:ea typeface="Arial"/>
                <a:cs typeface="Arial"/>
                <a:sym typeface="Arial"/>
              </a:rPr>
              <a:t>Pour la saison 2021, les entraîneurs de la Compagnie restent au nombre de 3 après la démission de Marie-Pierre que nous remercions pour les années passées auprès des jeunes. Une évolution du parcours de vie d’une entraîneur l’amène à quitter sa fonction auprès de l’école d’arc. Grâce à Mickaël NEVERS nous avons pu pallier en ce début d’année à ce départ et à la protection des anciens face au COVID. </a:t>
            </a:r>
            <a:endParaRPr dirty="0"/>
          </a:p>
          <a:p>
            <a:pPr marL="0" lvl="0" indent="0" algn="just" rtl="0">
              <a:spcBef>
                <a:spcPts val="920"/>
              </a:spcBef>
              <a:spcAft>
                <a:spcPts val="0"/>
              </a:spcAft>
              <a:buSzPts val="1472"/>
              <a:buNone/>
            </a:pPr>
            <a:r>
              <a:rPr lang="fr-FR" dirty="0">
                <a:solidFill>
                  <a:srgbClr val="000000"/>
                </a:solidFill>
                <a:latin typeface="Arial"/>
                <a:ea typeface="Arial"/>
                <a:cs typeface="Arial"/>
                <a:sym typeface="Arial"/>
              </a:rPr>
              <a:t>Pour autant nous maintenons les groupes comme la saison passée. Avec une réflexion en cours pour une réorganisation possible afin de permettre l’encadrement des poussins notamment dans de meilleures conditions.</a:t>
            </a:r>
          </a:p>
          <a:p>
            <a:pPr marL="0" lvl="0" indent="0" algn="just" rtl="0">
              <a:spcBef>
                <a:spcPts val="920"/>
              </a:spcBef>
              <a:spcAft>
                <a:spcPts val="0"/>
              </a:spcAft>
              <a:buSzPts val="1472"/>
              <a:buNone/>
            </a:pPr>
            <a:r>
              <a:rPr lang="fr-FR" dirty="0">
                <a:solidFill>
                  <a:srgbClr val="000000"/>
                </a:solidFill>
                <a:latin typeface="Arial"/>
                <a:cs typeface="Arial"/>
                <a:sym typeface="Arial"/>
              </a:rPr>
              <a:t>Dans le cadre du développement de la politique sportive auprès des jeunes, nous avons obtenu une subvention nous permettant d’encadrer un groupe de jeunes archers confirmés de l’école d’arc par un Brevet d’Etat venant apporter ses compétences professionnelles aux entraîneurs</a:t>
            </a:r>
            <a:endParaRPr dirty="0"/>
          </a:p>
          <a:p>
            <a:pPr marL="0" lvl="0" indent="0" algn="just" rtl="0">
              <a:spcBef>
                <a:spcPts val="920"/>
              </a:spcBef>
              <a:spcAft>
                <a:spcPts val="0"/>
              </a:spcAft>
              <a:buSzPts val="1472"/>
              <a:buNone/>
            </a:pPr>
            <a:r>
              <a:rPr lang="fr-FR" dirty="0">
                <a:solidFill>
                  <a:srgbClr val="000000"/>
                </a:solidFill>
                <a:latin typeface="Arial"/>
                <a:ea typeface="Arial"/>
                <a:cs typeface="Arial"/>
                <a:sym typeface="Arial"/>
              </a:rPr>
              <a:t>Nous lançons toutefois un appel aux archers jeunes et moins jeunes confirmés pour entrer dans la démarche d’entraîneurs et permettre ainsi une relève partielle dans les années à venir.</a:t>
            </a:r>
            <a:endParaRPr b="1" dirty="0">
              <a:solidFill>
                <a:srgbClr val="C00000"/>
              </a:solidFill>
            </a:endParaRPr>
          </a:p>
          <a:p>
            <a:pPr marL="306000" lvl="0" indent="-235896" algn="l" rtl="0">
              <a:spcBef>
                <a:spcPts val="840"/>
              </a:spcBef>
              <a:spcAft>
                <a:spcPts val="0"/>
              </a:spcAft>
              <a:buSzPts val="1104"/>
              <a:buNone/>
            </a:pPr>
            <a:endParaRPr sz="1200" dirty="0">
              <a:highlight>
                <a:srgbClr val="FFFF00"/>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FDB041-BCD9-42B7-AE6E-94CE600427AC}"/>
              </a:ext>
            </a:extLst>
          </p:cNvPr>
          <p:cNvSpPr>
            <a:spLocks noGrp="1"/>
          </p:cNvSpPr>
          <p:nvPr>
            <p:ph type="title"/>
          </p:nvPr>
        </p:nvSpPr>
        <p:spPr>
          <a:xfrm>
            <a:off x="581192" y="702156"/>
            <a:ext cx="11029616" cy="810555"/>
          </a:xfrm>
        </p:spPr>
        <p:txBody>
          <a:bodyPr/>
          <a:lstStyle/>
          <a:p>
            <a:pPr algn="ctr"/>
            <a:r>
              <a:rPr lang="fr-FR" sz="2800" dirty="0"/>
              <a:t>LES JEUNES</a:t>
            </a:r>
            <a:endParaRPr lang="fr-FR" dirty="0"/>
          </a:p>
        </p:txBody>
      </p:sp>
      <p:sp>
        <p:nvSpPr>
          <p:cNvPr id="3" name="Espace réservé du texte 2">
            <a:extLst>
              <a:ext uri="{FF2B5EF4-FFF2-40B4-BE49-F238E27FC236}">
                <a16:creationId xmlns:a16="http://schemas.microsoft.com/office/drawing/2014/main" id="{282B5EA3-5DDB-476D-9853-92CE3B6C7AA8}"/>
              </a:ext>
            </a:extLst>
          </p:cNvPr>
          <p:cNvSpPr>
            <a:spLocks noGrp="1"/>
          </p:cNvSpPr>
          <p:nvPr>
            <p:ph type="body" idx="1"/>
          </p:nvPr>
        </p:nvSpPr>
        <p:spPr/>
        <p:txBody>
          <a:bodyPr>
            <a:normAutofit fontScale="85000" lnSpcReduction="10000"/>
          </a:bodyPr>
          <a:lstStyle/>
          <a:p>
            <a:pPr marL="0" lvl="0" indent="0" algn="ctr" rtl="0">
              <a:lnSpc>
                <a:spcPct val="120000"/>
              </a:lnSpc>
              <a:spcBef>
                <a:spcPts val="0"/>
              </a:spcBef>
              <a:spcAft>
                <a:spcPts val="0"/>
              </a:spcAft>
              <a:buClr>
                <a:srgbClr val="C00000"/>
              </a:buClr>
              <a:buSzPts val="1600"/>
              <a:buNone/>
            </a:pPr>
            <a:r>
              <a:rPr lang="fr-FR" sz="1800" b="1" dirty="0">
                <a:solidFill>
                  <a:srgbClr val="C00000"/>
                </a:solidFill>
              </a:rPr>
              <a:t>LE GROUPE COMPÉTITION JEUNES</a:t>
            </a:r>
            <a:endParaRPr lang="fr-FR" sz="1800" dirty="0">
              <a:solidFill>
                <a:srgbClr val="000000"/>
              </a:solidFill>
              <a:latin typeface="Arial"/>
              <a:ea typeface="Arial"/>
              <a:cs typeface="Arial"/>
              <a:sym typeface="Arial"/>
            </a:endParaRPr>
          </a:p>
          <a:p>
            <a:pPr marL="0" lvl="0" indent="0" algn="just" rtl="0">
              <a:lnSpc>
                <a:spcPct val="120000"/>
              </a:lnSpc>
              <a:spcBef>
                <a:spcPts val="0"/>
              </a:spcBef>
              <a:spcAft>
                <a:spcPts val="0"/>
              </a:spcAft>
              <a:buClr>
                <a:srgbClr val="000000"/>
              </a:buClr>
              <a:buSzPts val="1600"/>
              <a:buNone/>
            </a:pPr>
            <a:r>
              <a:rPr lang="fr-FR" sz="1800" dirty="0">
                <a:solidFill>
                  <a:srgbClr val="000000"/>
                </a:solidFill>
                <a:latin typeface="Arial"/>
                <a:ea typeface="Arial"/>
                <a:cs typeface="Arial"/>
                <a:sym typeface="Arial"/>
              </a:rPr>
              <a:t>En arrêt depuis le mois de mars, le groupe compétition jeunes a repris son activité avec une baisse d’effectif due à des changements de catégorie d’âge d’une part et à des départs vers des lieux d’études ne permettant pas le maintien à Mâcon. La fin de saison n’a pas permis de réaliser une relève pour compléter les effectifs. C’est donc au long de la saison que nous proposerons les places vacantes aux archers pouvant envisager d’adhérer à ce groupe.</a:t>
            </a:r>
          </a:p>
          <a:p>
            <a:pPr marL="0" lvl="0" indent="0" algn="just" rtl="0">
              <a:lnSpc>
                <a:spcPct val="120000"/>
              </a:lnSpc>
              <a:spcBef>
                <a:spcPts val="0"/>
              </a:spcBef>
              <a:spcAft>
                <a:spcPts val="0"/>
              </a:spcAft>
              <a:buClr>
                <a:srgbClr val="000000"/>
              </a:buClr>
              <a:buSzPts val="1600"/>
              <a:buNone/>
            </a:pPr>
            <a:r>
              <a:rPr lang="fr-FR" dirty="0">
                <a:solidFill>
                  <a:srgbClr val="000000"/>
                </a:solidFill>
                <a:latin typeface="Arial"/>
                <a:cs typeface="Arial"/>
                <a:sym typeface="Arial"/>
              </a:rPr>
              <a:t>Cet objectif est en passe de se réaliser puisque nous avons accueilli au sein de ce groupe 4 jeunes issus de l’école d’arc, portant ce groupe à 9. L’objectif souhaitable étant un groupe de 12 pour tenir compte des départs futurs</a:t>
            </a:r>
          </a:p>
          <a:p>
            <a:pPr marL="0" lvl="0" indent="0" algn="just" rtl="0">
              <a:lnSpc>
                <a:spcPct val="120000"/>
              </a:lnSpc>
              <a:spcBef>
                <a:spcPts val="0"/>
              </a:spcBef>
              <a:spcAft>
                <a:spcPts val="0"/>
              </a:spcAft>
              <a:buClr>
                <a:srgbClr val="000000"/>
              </a:buClr>
              <a:buSzPts val="1600"/>
              <a:buNone/>
            </a:pPr>
            <a:endParaRPr lang="fr-FR" dirty="0"/>
          </a:p>
          <a:p>
            <a:pPr marL="0" lvl="0" indent="0" algn="just" rtl="0">
              <a:lnSpc>
                <a:spcPct val="120000"/>
              </a:lnSpc>
              <a:spcBef>
                <a:spcPts val="0"/>
              </a:spcBef>
              <a:spcAft>
                <a:spcPts val="0"/>
              </a:spcAft>
              <a:buClr>
                <a:srgbClr val="000000"/>
              </a:buClr>
              <a:buSzPts val="1600"/>
              <a:buNone/>
            </a:pPr>
            <a:r>
              <a:rPr lang="fr-FR" sz="1800" dirty="0">
                <a:solidFill>
                  <a:srgbClr val="000000"/>
                </a:solidFill>
                <a:latin typeface="Arial"/>
                <a:ea typeface="Arial"/>
                <a:cs typeface="Arial"/>
                <a:sym typeface="Arial"/>
              </a:rPr>
              <a:t>L’aide du Comité Régional de tir à l’arc BFC lui reste acquise et nous aurons toujours en 2021 la participation de Patrice François dans le cadre des entraînements du groupe compétition jeunes.</a:t>
            </a:r>
          </a:p>
          <a:p>
            <a:pPr marL="0" lvl="0" indent="0" algn="just" rtl="0">
              <a:lnSpc>
                <a:spcPct val="120000"/>
              </a:lnSpc>
              <a:spcBef>
                <a:spcPts val="0"/>
              </a:spcBef>
              <a:spcAft>
                <a:spcPts val="0"/>
              </a:spcAft>
              <a:buClr>
                <a:srgbClr val="000000"/>
              </a:buClr>
              <a:buSzPts val="1600"/>
              <a:buNone/>
            </a:pPr>
            <a:endParaRPr lang="fr-FR" dirty="0">
              <a:solidFill>
                <a:srgbClr val="000000"/>
              </a:solidFill>
              <a:latin typeface="Arial"/>
              <a:cs typeface="Arial"/>
              <a:sym typeface="Arial"/>
            </a:endParaRPr>
          </a:p>
          <a:p>
            <a:pPr marL="0" lvl="0" indent="0" algn="just" rtl="0">
              <a:lnSpc>
                <a:spcPct val="120000"/>
              </a:lnSpc>
              <a:spcBef>
                <a:spcPts val="0"/>
              </a:spcBef>
              <a:spcAft>
                <a:spcPts val="0"/>
              </a:spcAft>
              <a:buClr>
                <a:srgbClr val="000000"/>
              </a:buClr>
              <a:buSzPts val="1600"/>
              <a:buNone/>
            </a:pPr>
            <a:r>
              <a:rPr lang="fr-FR" dirty="0">
                <a:solidFill>
                  <a:srgbClr val="000000"/>
                </a:solidFill>
                <a:latin typeface="Arial"/>
                <a:cs typeface="Arial"/>
                <a:sym typeface="Arial"/>
              </a:rPr>
              <a:t>Merci au Comité Régionale pour cette aide précieuse et pour les dotations en matériel faites aux clubs.</a:t>
            </a:r>
            <a:endParaRPr lang="fr-FR" dirty="0"/>
          </a:p>
        </p:txBody>
      </p:sp>
    </p:spTree>
    <p:extLst>
      <p:ext uri="{BB962C8B-B14F-4D97-AF65-F5344CB8AC3E}">
        <p14:creationId xmlns:p14="http://schemas.microsoft.com/office/powerpoint/2010/main" val="273515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NOTRE PRÉSENCE AUPRÈS DES PERSONNES À HANDICAP</a:t>
            </a:r>
            <a:endParaRPr b="1"/>
          </a:p>
        </p:txBody>
      </p:sp>
      <p:sp>
        <p:nvSpPr>
          <p:cNvPr id="138" name="Google Shape;138;p8"/>
          <p:cNvSpPr txBox="1">
            <a:spLocks noGrp="1"/>
          </p:cNvSpPr>
          <p:nvPr>
            <p:ph type="body" idx="1"/>
          </p:nvPr>
        </p:nvSpPr>
        <p:spPr>
          <a:xfrm>
            <a:off x="474996" y="2133600"/>
            <a:ext cx="11135812" cy="4724400"/>
          </a:xfrm>
          <a:prstGeom prst="rect">
            <a:avLst/>
          </a:prstGeom>
          <a:noFill/>
          <a:ln>
            <a:noFill/>
          </a:ln>
        </p:spPr>
        <p:txBody>
          <a:bodyPr spcFirstLastPara="1" wrap="square" lIns="91425" tIns="45700" rIns="91425" bIns="45700" anchor="ctr" anchorCtr="0">
            <a:normAutofit/>
          </a:bodyPr>
          <a:lstStyle/>
          <a:p>
            <a:pPr marL="306000" lvl="0" indent="-306000" algn="ctr" rtl="0">
              <a:lnSpc>
                <a:spcPct val="80000"/>
              </a:lnSpc>
              <a:spcBef>
                <a:spcPts val="0"/>
              </a:spcBef>
              <a:spcAft>
                <a:spcPts val="0"/>
              </a:spcAft>
              <a:buSzPts val="1667"/>
              <a:buChar char="◼"/>
            </a:pPr>
            <a:r>
              <a:rPr lang="fr-FR" sz="1812" b="1" dirty="0">
                <a:solidFill>
                  <a:srgbClr val="C00000"/>
                </a:solidFill>
              </a:rPr>
              <a:t>SPORT ADAPTÉ</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Notre développement auprès des personnes à handicap reste </a:t>
            </a:r>
            <a:r>
              <a:rPr lang="fr-FR" sz="1812" b="1" dirty="0">
                <a:latin typeface="Arial"/>
                <a:ea typeface="Arial"/>
                <a:cs typeface="Arial"/>
                <a:sym typeface="Arial"/>
              </a:rPr>
              <a:t>totalement intégré à l’objet de l’association </a:t>
            </a:r>
            <a:r>
              <a:rPr lang="fr-FR" sz="1812" dirty="0">
                <a:latin typeface="Arial"/>
                <a:ea typeface="Arial"/>
                <a:cs typeface="Arial"/>
                <a:sym typeface="Arial"/>
              </a:rPr>
              <a:t>et notre développement dans ce secteur du sport permet de considérer que notre démarche d’un sport accessible à tous reste constante </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La Compagnie a développé au long de l’année 2019, la première partie de son projet de développement du tir à l’arc au sein des personnes en situation de handicap psychique et ou mental.</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Ce projet a reçu le soutien financier en décembre 2018 de la Fondation BFC SOLIDARITÉ et en décembre 2019 de la Fondation ORANGE.</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Dans ce domaine du sport auprès des personnes en situation de handicap aussi la COVID a été ravageuse puisque les entraînements se sont arrêtés en mars également. </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Toutefois nous pouvons noter la présence de nouveaux archers et de nouveaux foyers d’accueil ayant découvert le tir à l’arc grâce au travail accompli par Ronelyam dans le cadre de son emploi partiel au cours de l’année 2019.</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Pour la saison à venir, prolongement de l’action entreprise auprès des foyers et centre d’accueil de jours pour faire connaître encore plus le tir à l’arc, actions de préparation pour le championnat de France (reporté au mois d’avril 2022 pour cause de COVID) et mise en place d’une démarche pour emmener des archers sports adaptés en compétition.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e">
  <a:themeElements>
    <a:clrScheme name="Mé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2923</Words>
  <Application>Microsoft Office PowerPoint</Application>
  <PresentationFormat>Grand écran</PresentationFormat>
  <Paragraphs>164</Paragraphs>
  <Slides>22</Slides>
  <Notes>21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Garamond</vt:lpstr>
      <vt:lpstr>Gill Sans</vt:lpstr>
      <vt:lpstr>Noto Sans Symbols</vt:lpstr>
      <vt:lpstr>Dividende</vt:lpstr>
      <vt:lpstr>COMPAGNIE DES ARCHERS MACONNAIS</vt:lpstr>
      <vt:lpstr>Présentation PowerPoint</vt:lpstr>
      <vt:lpstr>Présentation PowerPoint</vt:lpstr>
      <vt:lpstr>Présentation PowerPoint</vt:lpstr>
      <vt:lpstr>Présentation PowerPoint</vt:lpstr>
      <vt:lpstr>Présentation PowerPoint</vt:lpstr>
      <vt:lpstr> LES JEUNES </vt:lpstr>
      <vt:lpstr>LES JEUNES</vt:lpstr>
      <vt:lpstr>NOTRE PRÉSENCE AUPRÈS DES PERSONNES À HANDICAP</vt:lpstr>
      <vt:lpstr>NOTRE PRÉSENCE AUPRES DES PERSONNES EN SITUATION DE HANDICAP</vt:lpstr>
      <vt:lpstr>LA DIVERSITÉ DE NOS ACTIONS </vt:lpstr>
      <vt:lpstr>LES BÉNÉVOLES</vt:lpstr>
      <vt:lpstr>LES BÉNÉVOLES</vt:lpstr>
      <vt:lpstr>LES BÉNÉVOLES ENCADRANT</vt:lpstr>
      <vt:lpstr>LES BÉNÉVOLES ENCADRANT</vt:lpstr>
      <vt:lpstr>ENTRAÎNEURS ET ARBITRES</vt:lpstr>
      <vt:lpstr>LES TRAVAUX</vt:lpstr>
      <vt:lpstr>LES PROJETS DE TRAVAUX (à court terme !)</vt:lpstr>
      <vt:lpstr>LES PROJETS (CE QUE NOUS DEVONS ENVISAGER A MOYEN TERME)</vt:lpstr>
      <vt:lpstr>REMERCIEMENTS</vt:lpstr>
      <vt:lpstr>REMERCIEMENTS</vt:lpstr>
      <vt:lpstr>REMERCIEMENTS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COMPAGNIE DES ARCHERS MACONNAIS</dc:title>
  <dc:creator>gérard champion</dc:creator>
  <cp:lastModifiedBy>gérard champion</cp:lastModifiedBy>
  <cp:revision>21</cp:revision>
  <cp:lastPrinted>2021-01-14T15:33:47Z</cp:lastPrinted>
  <dcterms:created xsi:type="dcterms:W3CDTF">2018-12-21T06:59:34Z</dcterms:created>
  <dcterms:modified xsi:type="dcterms:W3CDTF">2021-01-14T15:34:20Z</dcterms:modified>
</cp:coreProperties>
</file>