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0" r:id="rId4"/>
    <p:sldId id="333" r:id="rId5"/>
    <p:sldId id="334" r:id="rId6"/>
    <p:sldId id="335" r:id="rId7"/>
    <p:sldId id="338" r:id="rId8"/>
    <p:sldId id="336" r:id="rId9"/>
    <p:sldId id="337" r:id="rId10"/>
    <p:sldId id="343" r:id="rId11"/>
    <p:sldId id="339" r:id="rId12"/>
    <p:sldId id="340" r:id="rId13"/>
    <p:sldId id="341" r:id="rId14"/>
    <p:sldId id="342" r:id="rId15"/>
    <p:sldId id="344" r:id="rId16"/>
    <p:sldId id="345" r:id="rId17"/>
    <p:sldId id="347" r:id="rId18"/>
    <p:sldId id="351" r:id="rId19"/>
    <p:sldId id="352" r:id="rId20"/>
    <p:sldId id="35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érard champion" initials="g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B1A12A-A769-4886-9A9C-FAF97562E962}"/>
              </a:ext>
            </a:extLst>
          </p:cNvPr>
          <p:cNvSpPr>
            <a:spLocks noGrp="1"/>
          </p:cNvSpPr>
          <p:nvPr>
            <p:ph type="ctrTitle"/>
          </p:nvPr>
        </p:nvSpPr>
        <p:spPr>
          <a:xfrm>
            <a:off x="2589212" y="672548"/>
            <a:ext cx="8915399" cy="2262781"/>
          </a:xfrm>
        </p:spPr>
        <p:txBody>
          <a:bodyPr>
            <a:normAutofit/>
          </a:bodyPr>
          <a:lstStyle/>
          <a:p>
            <a:pPr algn="ctr"/>
            <a:r>
              <a:rPr lang="fr-FR" dirty="0"/>
              <a:t>COMPAGNIE DES ARCHERS MACONNAIS</a:t>
            </a:r>
          </a:p>
        </p:txBody>
      </p:sp>
      <p:sp>
        <p:nvSpPr>
          <p:cNvPr id="3" name="Sous-titre 2">
            <a:extLst>
              <a:ext uri="{FF2B5EF4-FFF2-40B4-BE49-F238E27FC236}">
                <a16:creationId xmlns:a16="http://schemas.microsoft.com/office/drawing/2014/main" id="{F15D1432-DB96-40BB-9726-E8DE6E8B9A67}"/>
              </a:ext>
            </a:extLst>
          </p:cNvPr>
          <p:cNvSpPr>
            <a:spLocks noGrp="1"/>
          </p:cNvSpPr>
          <p:nvPr>
            <p:ph type="subTitle" idx="1"/>
          </p:nvPr>
        </p:nvSpPr>
        <p:spPr>
          <a:xfrm>
            <a:off x="2483195" y="3614682"/>
            <a:ext cx="8383588" cy="1126283"/>
          </a:xfrm>
        </p:spPr>
        <p:txBody>
          <a:bodyPr>
            <a:normAutofit fontScale="92500" lnSpcReduction="10000"/>
          </a:bodyPr>
          <a:lstStyle/>
          <a:p>
            <a:r>
              <a:rPr lang="fr-FR" sz="3600" dirty="0">
                <a:solidFill>
                  <a:schemeClr val="tx2">
                    <a:lumMod val="75000"/>
                  </a:schemeClr>
                </a:solidFill>
              </a:rPr>
              <a:t>Assemblée Générale 18 Janvier 2019</a:t>
            </a:r>
          </a:p>
          <a:p>
            <a:r>
              <a:rPr lang="fr-FR" sz="3600" dirty="0">
                <a:solidFill>
                  <a:schemeClr val="tx2">
                    <a:lumMod val="75000"/>
                  </a:schemeClr>
                </a:solidFill>
              </a:rPr>
              <a:t>(saison du 1/09/2017 au 31/08/2018)</a:t>
            </a:r>
          </a:p>
          <a:p>
            <a:endParaRPr lang="fr-FR" dirty="0"/>
          </a:p>
        </p:txBody>
      </p:sp>
      <p:sp>
        <p:nvSpPr>
          <p:cNvPr id="4" name="ZoneTexte 3">
            <a:extLst>
              <a:ext uri="{FF2B5EF4-FFF2-40B4-BE49-F238E27FC236}">
                <a16:creationId xmlns:a16="http://schemas.microsoft.com/office/drawing/2014/main" id="{4A170748-BE48-42C7-B0C5-55ED105A091C}"/>
              </a:ext>
            </a:extLst>
          </p:cNvPr>
          <p:cNvSpPr txBox="1"/>
          <p:nvPr/>
        </p:nvSpPr>
        <p:spPr>
          <a:xfrm>
            <a:off x="4473129" y="4850296"/>
            <a:ext cx="5147563" cy="830997"/>
          </a:xfrm>
          <a:prstGeom prst="rect">
            <a:avLst/>
          </a:prstGeom>
          <a:noFill/>
        </p:spPr>
        <p:txBody>
          <a:bodyPr wrap="none" rtlCol="0">
            <a:spAutoFit/>
          </a:bodyPr>
          <a:lstStyle/>
          <a:p>
            <a:r>
              <a:rPr lang="fr-FR" sz="4800" b="1" dirty="0">
                <a:solidFill>
                  <a:schemeClr val="accent2">
                    <a:lumMod val="75000"/>
                  </a:schemeClr>
                </a:solidFill>
              </a:rPr>
              <a:t>RAPPORT MORAL</a:t>
            </a:r>
          </a:p>
        </p:txBody>
      </p:sp>
    </p:spTree>
    <p:extLst>
      <p:ext uri="{BB962C8B-B14F-4D97-AF65-F5344CB8AC3E}">
        <p14:creationId xmlns:p14="http://schemas.microsoft.com/office/powerpoint/2010/main" val="93595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BB5AB-78A6-4298-B98F-E832BEE1BFA7}"/>
              </a:ext>
            </a:extLst>
          </p:cNvPr>
          <p:cNvSpPr>
            <a:spLocks noGrp="1"/>
          </p:cNvSpPr>
          <p:nvPr>
            <p:ph type="title"/>
          </p:nvPr>
        </p:nvSpPr>
        <p:spPr/>
        <p:txBody>
          <a:bodyPr/>
          <a:lstStyle/>
          <a:p>
            <a:r>
              <a:rPr lang="en-US" dirty="0"/>
              <a:t>Les projets 2019 … et +</a:t>
            </a:r>
            <a:endParaRPr lang="fr-FR" dirty="0"/>
          </a:p>
        </p:txBody>
      </p:sp>
      <p:sp>
        <p:nvSpPr>
          <p:cNvPr id="3" name="Espace réservé du contenu 2">
            <a:extLst>
              <a:ext uri="{FF2B5EF4-FFF2-40B4-BE49-F238E27FC236}">
                <a16:creationId xmlns:a16="http://schemas.microsoft.com/office/drawing/2014/main" id="{2086A664-AFEC-49B0-8385-39FD7DD9358C}"/>
              </a:ext>
            </a:extLst>
          </p:cNvPr>
          <p:cNvSpPr>
            <a:spLocks noGrp="1"/>
          </p:cNvSpPr>
          <p:nvPr>
            <p:ph idx="1"/>
          </p:nvPr>
        </p:nvSpPr>
        <p:spPr/>
        <p:txBody>
          <a:bodyPr>
            <a:normAutofit/>
          </a:bodyPr>
          <a:lstStyle/>
          <a:p>
            <a:r>
              <a:rPr lang="en-US" b="1" dirty="0"/>
              <a:t>Pour 2019</a:t>
            </a:r>
            <a:endParaRPr lang="fr-FR" b="1" dirty="0"/>
          </a:p>
          <a:p>
            <a:r>
              <a:rPr lang="en-US" dirty="0"/>
              <a:t>Nous avons quelques projets nouveaux que nous souhaitons réaliser:</a:t>
            </a:r>
            <a:endParaRPr lang="fr-FR" dirty="0"/>
          </a:p>
          <a:p>
            <a:pPr lvl="1"/>
            <a:r>
              <a:rPr lang="en-US" dirty="0"/>
              <a:t>Rencontre amicale au mois de mars dans le cadre du sport adapté pour les archers en situation de handicap psychique et / ou mental</a:t>
            </a:r>
          </a:p>
          <a:p>
            <a:pPr lvl="1"/>
            <a:r>
              <a:rPr lang="en-US" dirty="0"/>
              <a:t>Le renouvellement de notre participation au bouquet provincial par l’ouverture de nôtre jeux d’arc</a:t>
            </a:r>
          </a:p>
          <a:p>
            <a:r>
              <a:rPr lang="en-US" dirty="0"/>
              <a:t>Et à l’horizon 2020:</a:t>
            </a:r>
          </a:p>
          <a:p>
            <a:pPr lvl="1"/>
            <a:r>
              <a:rPr lang="en-US" dirty="0"/>
              <a:t>La réalisation d’un championnats régional Sport Adapté,</a:t>
            </a:r>
          </a:p>
          <a:p>
            <a:pPr lvl="1"/>
            <a:r>
              <a:rPr lang="en-US" dirty="0"/>
              <a:t>L’anniversaire des 40 ans de la Compagnie</a:t>
            </a:r>
          </a:p>
        </p:txBody>
      </p:sp>
    </p:spTree>
    <p:extLst>
      <p:ext uri="{BB962C8B-B14F-4D97-AF65-F5344CB8AC3E}">
        <p14:creationId xmlns:p14="http://schemas.microsoft.com/office/powerpoint/2010/main" val="1713331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5272B-5216-48D6-9F1E-C092CDF6E160}"/>
              </a:ext>
            </a:extLst>
          </p:cNvPr>
          <p:cNvSpPr>
            <a:spLocks noGrp="1"/>
          </p:cNvSpPr>
          <p:nvPr>
            <p:ph type="title"/>
          </p:nvPr>
        </p:nvSpPr>
        <p:spPr/>
        <p:txBody>
          <a:bodyPr>
            <a:normAutofit fontScale="90000"/>
          </a:bodyPr>
          <a:lstStyle/>
          <a:p>
            <a:r>
              <a:rPr lang="en-US" dirty="0"/>
              <a:t>La place du tir </a:t>
            </a:r>
            <a:r>
              <a:rPr lang="en-US" b="1" dirty="0"/>
              <a:t>« loisir » </a:t>
            </a:r>
            <a:r>
              <a:rPr lang="en-US" dirty="0"/>
              <a:t>dans la Compagnie</a:t>
            </a:r>
            <a:br>
              <a:rPr lang="fr-FR" dirty="0"/>
            </a:br>
            <a:endParaRPr lang="fr-FR" dirty="0"/>
          </a:p>
        </p:txBody>
      </p:sp>
      <p:sp>
        <p:nvSpPr>
          <p:cNvPr id="3" name="Espace réservé du contenu 2">
            <a:extLst>
              <a:ext uri="{FF2B5EF4-FFF2-40B4-BE49-F238E27FC236}">
                <a16:creationId xmlns:a16="http://schemas.microsoft.com/office/drawing/2014/main" id="{BD0FACC5-9873-483E-BC96-90C9CBA305C8}"/>
              </a:ext>
            </a:extLst>
          </p:cNvPr>
          <p:cNvSpPr>
            <a:spLocks noGrp="1"/>
          </p:cNvSpPr>
          <p:nvPr>
            <p:ph idx="1"/>
          </p:nvPr>
        </p:nvSpPr>
        <p:spPr/>
        <p:txBody>
          <a:bodyPr/>
          <a:lstStyle/>
          <a:p>
            <a:pPr lvl="0"/>
            <a:r>
              <a:rPr lang="en-US" dirty="0"/>
              <a:t>Au cours de la saison (et en prenant comme référence les concours en salle), </a:t>
            </a:r>
            <a:r>
              <a:rPr lang="en-US" b="1" dirty="0">
                <a:effectLst>
                  <a:outerShdw blurRad="38100" dist="38100" dir="2700000" algn="tl">
                    <a:srgbClr val="000000">
                      <a:alpha val="43137"/>
                    </a:srgbClr>
                  </a:outerShdw>
                </a:effectLst>
              </a:rPr>
              <a:t>49 personnes (38%) ont participé à des concours FFTA</a:t>
            </a:r>
            <a:r>
              <a:rPr lang="en-US" dirty="0"/>
              <a:t>.</a:t>
            </a:r>
            <a:endParaRPr lang="fr-FR" dirty="0"/>
          </a:p>
          <a:p>
            <a:pPr lvl="0"/>
            <a:r>
              <a:rPr lang="en-US" dirty="0"/>
              <a:t>A contrario; </a:t>
            </a:r>
            <a:r>
              <a:rPr lang="en-US" b="1" dirty="0">
                <a:effectLst>
                  <a:outerShdw blurRad="38100" dist="38100" dir="2700000" algn="tl">
                    <a:srgbClr val="000000">
                      <a:alpha val="43137"/>
                    </a:srgbClr>
                  </a:outerShdw>
                </a:effectLst>
              </a:rPr>
              <a:t>40 adultes ou jeunes </a:t>
            </a:r>
            <a:r>
              <a:rPr lang="en-US" dirty="0"/>
              <a:t>(effectif pris en compte hors école d’arc) n’ont pas participé à ces concours et ont donc pratiqué le tir à l’arc en</a:t>
            </a:r>
            <a:r>
              <a:rPr lang="fr-FR" dirty="0"/>
              <a:t> </a:t>
            </a:r>
            <a:r>
              <a:rPr lang="en-US" dirty="0"/>
              <a:t>«loisir», soit par le simple plaisir du tir, soit par l’intermédiaire de rencontres amicales</a:t>
            </a:r>
            <a:endParaRPr lang="fr-FR" dirty="0"/>
          </a:p>
          <a:p>
            <a:r>
              <a:rPr lang="en-US" b="1" dirty="0"/>
              <a:t>Tout en étant sur un développement sportif de  la Compagnie, les archers de loisir gardent toute leurs places au sein de la Compagnie.</a:t>
            </a:r>
          </a:p>
        </p:txBody>
      </p:sp>
    </p:spTree>
    <p:extLst>
      <p:ext uri="{BB962C8B-B14F-4D97-AF65-F5344CB8AC3E}">
        <p14:creationId xmlns:p14="http://schemas.microsoft.com/office/powerpoint/2010/main" val="208431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89C577-C2DF-4180-84D7-6ECFF6C13FEC}"/>
              </a:ext>
            </a:extLst>
          </p:cNvPr>
          <p:cNvSpPr>
            <a:spLocks noGrp="1"/>
          </p:cNvSpPr>
          <p:nvPr>
            <p:ph type="title"/>
          </p:nvPr>
        </p:nvSpPr>
        <p:spPr/>
        <p:txBody>
          <a:bodyPr/>
          <a:lstStyle/>
          <a:p>
            <a:r>
              <a:rPr lang="en-US" dirty="0"/>
              <a:t>Les bénévoles</a:t>
            </a:r>
            <a:endParaRPr lang="fr-FR" dirty="0"/>
          </a:p>
        </p:txBody>
      </p:sp>
      <p:sp>
        <p:nvSpPr>
          <p:cNvPr id="3" name="Espace réservé du contenu 2">
            <a:extLst>
              <a:ext uri="{FF2B5EF4-FFF2-40B4-BE49-F238E27FC236}">
                <a16:creationId xmlns:a16="http://schemas.microsoft.com/office/drawing/2014/main" id="{7E790480-A24B-4A02-9893-A5CCC1092D21}"/>
              </a:ext>
            </a:extLst>
          </p:cNvPr>
          <p:cNvSpPr>
            <a:spLocks noGrp="1"/>
          </p:cNvSpPr>
          <p:nvPr>
            <p:ph idx="1"/>
          </p:nvPr>
        </p:nvSpPr>
        <p:spPr/>
        <p:txBody>
          <a:bodyPr>
            <a:normAutofit lnSpcReduction="10000"/>
          </a:bodyPr>
          <a:lstStyle/>
          <a:p>
            <a:r>
              <a:rPr lang="en-US" b="1" dirty="0"/>
              <a:t>Merci à tous car vous avez répondu nombreux à nos demandes ! </a:t>
            </a:r>
          </a:p>
          <a:p>
            <a:r>
              <a:rPr lang="en-US" b="1" dirty="0"/>
              <a:t>2019 et les années à venir vont nous donner encore l’occasion de vous solliciter pour faire vivre notre association et faire connaître nôtre sport. </a:t>
            </a:r>
          </a:p>
          <a:p>
            <a:r>
              <a:rPr lang="en-US" dirty="0"/>
              <a:t>Les taches du bénévolat sont nombreuses:</a:t>
            </a:r>
            <a:endParaRPr lang="fr-FR" dirty="0"/>
          </a:p>
          <a:p>
            <a:pPr lvl="1"/>
            <a:r>
              <a:rPr lang="en-US" dirty="0"/>
              <a:t>Participation aux différents groupes de travail qui vont se mettre en place pour preparer les manifestations des prochaines années (préparation de championnats, préparation de manifestations ludiques, etc.)</a:t>
            </a:r>
          </a:p>
          <a:p>
            <a:pPr lvl="1"/>
            <a:r>
              <a:rPr lang="en-US" dirty="0"/>
              <a:t>Aides à l’entretien des locaux,</a:t>
            </a:r>
            <a:endParaRPr lang="fr-FR" dirty="0"/>
          </a:p>
          <a:p>
            <a:pPr lvl="1"/>
            <a:r>
              <a:rPr lang="en-US" dirty="0"/>
              <a:t>Pour les parents et adultes concernés, co-</a:t>
            </a:r>
            <a:r>
              <a:rPr lang="en-US" dirty="0" err="1"/>
              <a:t>voiturage</a:t>
            </a:r>
            <a:r>
              <a:rPr lang="en-US" dirty="0"/>
              <a:t> lors des concours,</a:t>
            </a:r>
            <a:endParaRPr lang="fr-FR" dirty="0"/>
          </a:p>
          <a:p>
            <a:pPr lvl="1"/>
            <a:r>
              <a:rPr lang="en-US" dirty="0"/>
              <a:t>Aides à la tenue des manifestations par la tenue de différents postes tels que buvettes, aide en salle, etc.</a:t>
            </a:r>
            <a:endParaRPr lang="fr-FR" dirty="0"/>
          </a:p>
          <a:p>
            <a:pPr lvl="1"/>
            <a:r>
              <a:rPr lang="en-US" dirty="0"/>
              <a:t>Etc.</a:t>
            </a:r>
            <a:endParaRPr lang="fr-FR" dirty="0"/>
          </a:p>
          <a:p>
            <a:endParaRPr lang="fr-FR" dirty="0"/>
          </a:p>
        </p:txBody>
      </p:sp>
    </p:spTree>
    <p:extLst>
      <p:ext uri="{BB962C8B-B14F-4D97-AF65-F5344CB8AC3E}">
        <p14:creationId xmlns:p14="http://schemas.microsoft.com/office/powerpoint/2010/main" val="3366155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1A7A47-05D6-4CF2-A12A-4DFB75C3EBFC}"/>
              </a:ext>
            </a:extLst>
          </p:cNvPr>
          <p:cNvSpPr>
            <a:spLocks noGrp="1"/>
          </p:cNvSpPr>
          <p:nvPr>
            <p:ph type="title"/>
          </p:nvPr>
        </p:nvSpPr>
        <p:spPr/>
        <p:txBody>
          <a:bodyPr/>
          <a:lstStyle/>
          <a:p>
            <a:r>
              <a:rPr lang="en-US" dirty="0"/>
              <a:t>Les bénévoles ENCADRANT</a:t>
            </a:r>
            <a:endParaRPr lang="fr-FR" dirty="0"/>
          </a:p>
        </p:txBody>
      </p:sp>
      <p:sp>
        <p:nvSpPr>
          <p:cNvPr id="3" name="Espace réservé du contenu 2">
            <a:extLst>
              <a:ext uri="{FF2B5EF4-FFF2-40B4-BE49-F238E27FC236}">
                <a16:creationId xmlns:a16="http://schemas.microsoft.com/office/drawing/2014/main" id="{71B19D32-072A-4C8C-95E4-364E2BF38EB4}"/>
              </a:ext>
            </a:extLst>
          </p:cNvPr>
          <p:cNvSpPr>
            <a:spLocks noGrp="1"/>
          </p:cNvSpPr>
          <p:nvPr>
            <p:ph idx="1"/>
          </p:nvPr>
        </p:nvSpPr>
        <p:spPr/>
        <p:txBody>
          <a:bodyPr>
            <a:normAutofit fontScale="92500" lnSpcReduction="10000"/>
          </a:bodyPr>
          <a:lstStyle/>
          <a:p>
            <a:r>
              <a:rPr lang="en-US" dirty="0"/>
              <a:t>La compagnie se développant, nous avons encore besoin de plus d’aide pour faire face à l’organisation de la Compagnie et à la prise en charge des différents domaines d’activités de la Compagnie:</a:t>
            </a:r>
            <a:endParaRPr lang="fr-FR" dirty="0"/>
          </a:p>
          <a:p>
            <a:pPr lvl="1"/>
            <a:r>
              <a:rPr lang="en-US" dirty="0"/>
              <a:t>l’entretien et la gestion du matériel d’archerie,</a:t>
            </a:r>
            <a:endParaRPr lang="fr-FR" dirty="0"/>
          </a:p>
          <a:p>
            <a:pPr lvl="1"/>
            <a:r>
              <a:rPr lang="en-US" dirty="0"/>
              <a:t>Le renforcement de cadres pour aider à la gestion de l’association,</a:t>
            </a:r>
            <a:endParaRPr lang="fr-FR" dirty="0"/>
          </a:p>
          <a:p>
            <a:pPr lvl="1"/>
            <a:r>
              <a:rPr lang="en-US" b="1" dirty="0"/>
              <a:t>La communication externe à la Compagnie (médias, organismes, etc.)</a:t>
            </a:r>
            <a:endParaRPr lang="fr-FR" dirty="0"/>
          </a:p>
          <a:p>
            <a:pPr lvl="1"/>
            <a:r>
              <a:rPr lang="en-US" dirty="0"/>
              <a:t>La recherche de sponsors et partenaires,</a:t>
            </a:r>
            <a:endParaRPr lang="fr-FR" dirty="0"/>
          </a:p>
          <a:p>
            <a:pPr lvl="1"/>
            <a:r>
              <a:rPr lang="en-US" dirty="0"/>
              <a:t>Le renforcement du nombre d’entraîneurs </a:t>
            </a:r>
          </a:p>
          <a:p>
            <a:pPr lvl="1"/>
            <a:r>
              <a:rPr lang="en-US" dirty="0"/>
              <a:t>Le renforcement d’arbitres,</a:t>
            </a:r>
            <a:endParaRPr lang="fr-FR" dirty="0"/>
          </a:p>
          <a:p>
            <a:pPr lvl="1"/>
            <a:r>
              <a:rPr lang="en-US" dirty="0"/>
              <a:t>Etc.</a:t>
            </a:r>
            <a:endParaRPr lang="fr-FR" dirty="0"/>
          </a:p>
          <a:p>
            <a:pPr lvl="0"/>
            <a:r>
              <a:rPr lang="en-US" dirty="0"/>
              <a:t>Alors merci d’être encore plus nombreux à nous aider et n’hésitez pas à nous solliciter pour participer à tel ou tel domaine.</a:t>
            </a:r>
            <a:endParaRPr lang="fr-FR" dirty="0"/>
          </a:p>
          <a:p>
            <a:endParaRPr lang="fr-FR" dirty="0"/>
          </a:p>
        </p:txBody>
      </p:sp>
    </p:spTree>
    <p:extLst>
      <p:ext uri="{BB962C8B-B14F-4D97-AF65-F5344CB8AC3E}">
        <p14:creationId xmlns:p14="http://schemas.microsoft.com/office/powerpoint/2010/main" val="599315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EB68EA-ACCA-4079-B9E8-FCA3D0F940EF}"/>
              </a:ext>
            </a:extLst>
          </p:cNvPr>
          <p:cNvSpPr>
            <a:spLocks noGrp="1"/>
          </p:cNvSpPr>
          <p:nvPr>
            <p:ph type="title"/>
          </p:nvPr>
        </p:nvSpPr>
        <p:spPr/>
        <p:txBody>
          <a:bodyPr/>
          <a:lstStyle/>
          <a:p>
            <a:r>
              <a:rPr lang="en-US" dirty="0"/>
              <a:t>Les projets de travaux</a:t>
            </a:r>
            <a:endParaRPr lang="fr-FR" dirty="0"/>
          </a:p>
        </p:txBody>
      </p:sp>
      <p:sp>
        <p:nvSpPr>
          <p:cNvPr id="3" name="Espace réservé du contenu 2">
            <a:extLst>
              <a:ext uri="{FF2B5EF4-FFF2-40B4-BE49-F238E27FC236}">
                <a16:creationId xmlns:a16="http://schemas.microsoft.com/office/drawing/2014/main" id="{E96A09B9-8FF7-4504-9AA1-45CBD176D178}"/>
              </a:ext>
            </a:extLst>
          </p:cNvPr>
          <p:cNvSpPr>
            <a:spLocks noGrp="1"/>
          </p:cNvSpPr>
          <p:nvPr>
            <p:ph idx="1"/>
          </p:nvPr>
        </p:nvSpPr>
        <p:spPr/>
        <p:txBody>
          <a:bodyPr>
            <a:normAutofit fontScale="92500" lnSpcReduction="10000"/>
          </a:bodyPr>
          <a:lstStyle/>
          <a:p>
            <a:r>
              <a:rPr lang="en-US" b="1" dirty="0"/>
              <a:t>Cette saison 2018, nous avons pérennisé les activités existantes et assuré l’organisation générale de la Compagnie.</a:t>
            </a:r>
            <a:endParaRPr lang="fr-FR" b="1" dirty="0"/>
          </a:p>
          <a:p>
            <a:r>
              <a:rPr lang="en-US" dirty="0"/>
              <a:t>MAIS EGALEMENT …</a:t>
            </a:r>
            <a:endParaRPr lang="fr-FR" dirty="0"/>
          </a:p>
          <a:p>
            <a:pPr lvl="0"/>
            <a:r>
              <a:rPr lang="en-US" dirty="0"/>
              <a:t>Le piquetage du terrain de tirs extérieurs,</a:t>
            </a:r>
          </a:p>
          <a:p>
            <a:pPr lvl="0"/>
            <a:r>
              <a:rPr lang="en-US" dirty="0"/>
              <a:t>Le renouvellement des cibles 3 D ce qui vous a été évoqué dans le rapport financier, avec l’achat consequent d’arc pour d’une part améliorer la qualité de nos arcs d’initiation, offrir des arcs de puissances adaptées pour les archers du sport adapté ou handisport, remplacer les arcs volés au cours de notre dernier cambriolage,</a:t>
            </a:r>
          </a:p>
          <a:p>
            <a:pPr lvl="0"/>
            <a:r>
              <a:rPr lang="en-US" dirty="0"/>
              <a:t>La fabrication des cibles mobiles pour le terrain extérieur, cibles que nous allons compléter au cours des 2 prochaines années pour faciliter l’installation des concours et entraînements extérieurs. </a:t>
            </a:r>
          </a:p>
          <a:p>
            <a:pPr lvl="0"/>
            <a:r>
              <a:rPr lang="en-US" dirty="0"/>
              <a:t>La réparation du mur de tir dans la salle, avec l’aide du GRS;</a:t>
            </a:r>
          </a:p>
          <a:p>
            <a:endParaRPr lang="fr-FR" dirty="0"/>
          </a:p>
        </p:txBody>
      </p:sp>
    </p:spTree>
    <p:extLst>
      <p:ext uri="{BB962C8B-B14F-4D97-AF65-F5344CB8AC3E}">
        <p14:creationId xmlns:p14="http://schemas.microsoft.com/office/powerpoint/2010/main" val="224536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762221-DC97-4A20-B606-8D68B41C0C36}"/>
              </a:ext>
            </a:extLst>
          </p:cNvPr>
          <p:cNvSpPr>
            <a:spLocks noGrp="1"/>
          </p:cNvSpPr>
          <p:nvPr>
            <p:ph type="title"/>
          </p:nvPr>
        </p:nvSpPr>
        <p:spPr/>
        <p:txBody>
          <a:bodyPr/>
          <a:lstStyle/>
          <a:p>
            <a:r>
              <a:rPr lang="fr-FR" dirty="0"/>
              <a:t>Les projets (ce que nous n’avons pas encore fait)</a:t>
            </a:r>
            <a:endParaRPr lang="fr-FR" dirty="0">
              <a:solidFill>
                <a:srgbClr val="FF0000"/>
              </a:solidFill>
            </a:endParaRPr>
          </a:p>
        </p:txBody>
      </p:sp>
      <p:sp>
        <p:nvSpPr>
          <p:cNvPr id="3" name="Espace réservé du contenu 2">
            <a:extLst>
              <a:ext uri="{FF2B5EF4-FFF2-40B4-BE49-F238E27FC236}">
                <a16:creationId xmlns:a16="http://schemas.microsoft.com/office/drawing/2014/main" id="{AC97D932-4B67-4790-A7DC-F615F444D7DA}"/>
              </a:ext>
            </a:extLst>
          </p:cNvPr>
          <p:cNvSpPr>
            <a:spLocks noGrp="1"/>
          </p:cNvSpPr>
          <p:nvPr>
            <p:ph idx="1"/>
          </p:nvPr>
        </p:nvSpPr>
        <p:spPr/>
        <p:txBody>
          <a:bodyPr/>
          <a:lstStyle/>
          <a:p>
            <a:pPr lvl="1"/>
            <a:r>
              <a:rPr lang="en-US" sz="2000" dirty="0"/>
              <a:t>L’aménagement du terrain d’entraînement tir de parcours.</a:t>
            </a:r>
            <a:endParaRPr lang="fr-FR" sz="2000" dirty="0"/>
          </a:p>
          <a:p>
            <a:pPr lvl="2"/>
            <a:r>
              <a:rPr lang="en-US" sz="2000" dirty="0"/>
              <a:t>Aménagement et extension de la butte existante vers la voie verte,</a:t>
            </a:r>
            <a:endParaRPr lang="fr-FR" sz="2000" dirty="0"/>
          </a:p>
          <a:p>
            <a:pPr lvl="2"/>
            <a:r>
              <a:rPr lang="en-US" sz="2000" dirty="0"/>
              <a:t>Mise en place de gardes sur la tête de crête de cette butte</a:t>
            </a:r>
            <a:endParaRPr lang="fr-FR" sz="2000" dirty="0"/>
          </a:p>
          <a:p>
            <a:pPr lvl="2"/>
            <a:r>
              <a:rPr lang="en-US" sz="2000" dirty="0"/>
              <a:t>Achat spécifique de cibles 80 x 80 à destination du tir de parcours</a:t>
            </a:r>
          </a:p>
          <a:p>
            <a:pPr lvl="2"/>
            <a:r>
              <a:rPr lang="en-US" sz="2000" dirty="0"/>
              <a:t>Clôture améliorée pour limiter le terrain et sécuriser l’accès</a:t>
            </a:r>
            <a:endParaRPr lang="fr-FR" sz="2000" dirty="0"/>
          </a:p>
          <a:p>
            <a:endParaRPr lang="fr-FR" dirty="0"/>
          </a:p>
        </p:txBody>
      </p:sp>
    </p:spTree>
    <p:extLst>
      <p:ext uri="{BB962C8B-B14F-4D97-AF65-F5344CB8AC3E}">
        <p14:creationId xmlns:p14="http://schemas.microsoft.com/office/powerpoint/2010/main" val="1053570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000A0-9191-419A-87D5-74D0E7F8F8F1}"/>
              </a:ext>
            </a:extLst>
          </p:cNvPr>
          <p:cNvSpPr>
            <a:spLocks noGrp="1"/>
          </p:cNvSpPr>
          <p:nvPr>
            <p:ph type="title"/>
          </p:nvPr>
        </p:nvSpPr>
        <p:spPr/>
        <p:txBody>
          <a:bodyPr>
            <a:normAutofit fontScale="90000"/>
          </a:bodyPr>
          <a:lstStyle/>
          <a:p>
            <a:r>
              <a:rPr lang="en-US" b="1" dirty="0"/>
              <a:t>Les jeunes</a:t>
            </a:r>
            <a:br>
              <a:rPr lang="fr-FR" dirty="0"/>
            </a:br>
            <a:br>
              <a:rPr lang="fr-FR" dirty="0"/>
            </a:br>
            <a:endParaRPr lang="fr-FR" dirty="0"/>
          </a:p>
        </p:txBody>
      </p:sp>
      <p:sp>
        <p:nvSpPr>
          <p:cNvPr id="3" name="Espace réservé du contenu 2">
            <a:extLst>
              <a:ext uri="{FF2B5EF4-FFF2-40B4-BE49-F238E27FC236}">
                <a16:creationId xmlns:a16="http://schemas.microsoft.com/office/drawing/2014/main" id="{64C933A1-7C5A-4811-8FD8-89C0CE710ED9}"/>
              </a:ext>
            </a:extLst>
          </p:cNvPr>
          <p:cNvSpPr>
            <a:spLocks noGrp="1"/>
          </p:cNvSpPr>
          <p:nvPr>
            <p:ph idx="1"/>
          </p:nvPr>
        </p:nvSpPr>
        <p:spPr/>
        <p:txBody>
          <a:bodyPr>
            <a:normAutofit lnSpcReduction="10000"/>
          </a:bodyPr>
          <a:lstStyle/>
          <a:p>
            <a:pPr lvl="0"/>
            <a:r>
              <a:rPr lang="en-US" dirty="0"/>
              <a:t>La pratique sportive chez les jeunes est une constante de la Compagnie.</a:t>
            </a:r>
            <a:endParaRPr lang="fr-FR" dirty="0"/>
          </a:p>
          <a:p>
            <a:pPr lvl="0"/>
            <a:r>
              <a:rPr lang="en-US" dirty="0"/>
              <a:t>Les 44% que représente cette catégorie montre l’attrait du tir à l’arc vers eux et notre capacité à les accueillir.</a:t>
            </a:r>
          </a:p>
          <a:p>
            <a:pPr lvl="0"/>
            <a:r>
              <a:rPr lang="en-US" dirty="0"/>
              <a:t>Les résultats de l’école d’arc, présent sur le podium des rencontres “spéciales jeunes” du 71 et l’attrait d’un nombre grandissant de jeunes de l’école d’arc pour ce challenge est un signe encourageant pour l’avenir sportif de la compagnie.</a:t>
            </a:r>
          </a:p>
          <a:p>
            <a:pPr lvl="0"/>
            <a:r>
              <a:rPr lang="en-US" dirty="0"/>
              <a:t> Les résultats du groupe compétition sont également encourageant</a:t>
            </a:r>
          </a:p>
          <a:p>
            <a:pPr lvl="1"/>
            <a:r>
              <a:rPr lang="en-US" dirty="0"/>
              <a:t>Le niveau de tir s’améliore et l’ensemble des résultats des jeunes (groupe compétition et hors groupe compétition) a permi à la Cie de conserver le label Club Formateur de Tir à l’arc BFC, label Régional BFC qui nous vaut une aide du Comité Régional en matériel et par la présence de Patrice FRANCOIS comme entraîneur de ce groupe dans le cadre de son </a:t>
            </a:r>
            <a:r>
              <a:rPr lang="en-US" dirty="0" err="1"/>
              <a:t>emploi</a:t>
            </a:r>
            <a:r>
              <a:rPr lang="en-US" dirty="0"/>
              <a:t> du temps régional</a:t>
            </a:r>
            <a:endParaRPr lang="fr-FR" dirty="0"/>
          </a:p>
        </p:txBody>
      </p:sp>
    </p:spTree>
    <p:extLst>
      <p:ext uri="{BB962C8B-B14F-4D97-AF65-F5344CB8AC3E}">
        <p14:creationId xmlns:p14="http://schemas.microsoft.com/office/powerpoint/2010/main" val="274002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BC5B3D-6520-4020-8ACE-F61F983F9DF6}"/>
              </a:ext>
            </a:extLst>
          </p:cNvPr>
          <p:cNvSpPr>
            <a:spLocks noGrp="1"/>
          </p:cNvSpPr>
          <p:nvPr>
            <p:ph type="title"/>
          </p:nvPr>
        </p:nvSpPr>
        <p:spPr/>
        <p:txBody>
          <a:bodyPr>
            <a:normAutofit fontScale="90000"/>
          </a:bodyPr>
          <a:lstStyle/>
          <a:p>
            <a:r>
              <a:rPr lang="en-US" b="1" dirty="0"/>
              <a:t>Les jeunes et les objectifs de la</a:t>
            </a:r>
            <a:br>
              <a:rPr lang="fr-FR" b="1" dirty="0"/>
            </a:br>
            <a:r>
              <a:rPr lang="en-US" b="1" dirty="0"/>
              <a:t>Compagnie</a:t>
            </a:r>
            <a:br>
              <a:rPr lang="fr-FR" dirty="0"/>
            </a:br>
            <a:endParaRPr lang="fr-FR" dirty="0"/>
          </a:p>
        </p:txBody>
      </p:sp>
      <p:sp>
        <p:nvSpPr>
          <p:cNvPr id="3" name="Espace réservé du contenu 2">
            <a:extLst>
              <a:ext uri="{FF2B5EF4-FFF2-40B4-BE49-F238E27FC236}">
                <a16:creationId xmlns:a16="http://schemas.microsoft.com/office/drawing/2014/main" id="{E78BEFC2-7ECA-4E80-91B7-47601B18EFDD}"/>
              </a:ext>
            </a:extLst>
          </p:cNvPr>
          <p:cNvSpPr>
            <a:spLocks noGrp="1"/>
          </p:cNvSpPr>
          <p:nvPr>
            <p:ph idx="1"/>
          </p:nvPr>
        </p:nvSpPr>
        <p:spPr/>
        <p:txBody>
          <a:bodyPr>
            <a:normAutofit/>
          </a:bodyPr>
          <a:lstStyle/>
          <a:p>
            <a:pPr lvl="0"/>
            <a:r>
              <a:rPr lang="en-US" b="1" dirty="0"/>
              <a:t>Ces objectifs 2018 étant atteint, Nos objectifs 2019:</a:t>
            </a:r>
            <a:endParaRPr lang="fr-FR" b="1" dirty="0"/>
          </a:p>
          <a:p>
            <a:pPr lvl="1"/>
            <a:r>
              <a:rPr lang="en-US" dirty="0"/>
              <a:t>L’objectif pour cette saison 2019 est d’être labélisé ETAF. Objectif difficile par ses exigences, puisqu’il nous faut avoir 6 jeunes en tir TAE avec des scores supérieurs à 520 points. En tout état de cause, nous maintenons ce cap, car atteint ou non il engage dans une démarche de qualité qui ne peut être que profitable aux jeunes compétiteurs</a:t>
            </a:r>
          </a:p>
          <a:p>
            <a:pPr lvl="1"/>
            <a:r>
              <a:rPr lang="en-US" dirty="0">
                <a:solidFill>
                  <a:schemeClr val="tx1"/>
                </a:solidFill>
              </a:rPr>
              <a:t>Revitaliser notre présence aux spécial jeunes pour permettre des rencontres «loisirs » et une découverte de l’aspect ludique des compétitions.</a:t>
            </a:r>
          </a:p>
          <a:p>
            <a:pPr lvl="1"/>
            <a:r>
              <a:rPr lang="en-US" dirty="0">
                <a:solidFill>
                  <a:schemeClr val="tx1"/>
                </a:solidFill>
              </a:rPr>
              <a:t>L’organisation d’une rencontre jeunes tir BEURSAULT, pour amener vers cette discipline plus exigeante que sa réputation ne semble le dire.</a:t>
            </a:r>
          </a:p>
          <a:p>
            <a:pPr lvl="2"/>
            <a:r>
              <a:rPr lang="en-US" dirty="0">
                <a:solidFill>
                  <a:schemeClr val="tx1"/>
                </a:solidFill>
              </a:rPr>
              <a:t>Elle devrait pouvoir permettre une approche ludique pour ceux que les concours TTFA inquiètent et pour ceux qui à l’inter-saison souhaite tirer dans des conditions acceptables sur des tirs en “grande distance”’</a:t>
            </a:r>
            <a:endParaRPr lang="fr-FR" dirty="0">
              <a:solidFill>
                <a:schemeClr val="tx1"/>
              </a:solidFill>
            </a:endParaRPr>
          </a:p>
        </p:txBody>
      </p:sp>
    </p:spTree>
    <p:extLst>
      <p:ext uri="{BB962C8B-B14F-4D97-AF65-F5344CB8AC3E}">
        <p14:creationId xmlns:p14="http://schemas.microsoft.com/office/powerpoint/2010/main" val="820812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0BD75-4BCE-47B8-9DB2-D1004A34128E}"/>
              </a:ext>
            </a:extLst>
          </p:cNvPr>
          <p:cNvSpPr>
            <a:spLocks noGrp="1"/>
          </p:cNvSpPr>
          <p:nvPr>
            <p:ph type="title"/>
          </p:nvPr>
        </p:nvSpPr>
        <p:spPr/>
        <p:txBody>
          <a:bodyPr/>
          <a:lstStyle/>
          <a:p>
            <a:r>
              <a:rPr lang="en-US" dirty="0"/>
              <a:t>REMERCIEMENTS</a:t>
            </a:r>
            <a:endParaRPr lang="fr-FR" dirty="0"/>
          </a:p>
        </p:txBody>
      </p:sp>
      <p:sp>
        <p:nvSpPr>
          <p:cNvPr id="3" name="Espace réservé du contenu 2">
            <a:extLst>
              <a:ext uri="{FF2B5EF4-FFF2-40B4-BE49-F238E27FC236}">
                <a16:creationId xmlns:a16="http://schemas.microsoft.com/office/drawing/2014/main" id="{78084C2A-E37D-48C2-BEDA-F902D53292CE}"/>
              </a:ext>
            </a:extLst>
          </p:cNvPr>
          <p:cNvSpPr>
            <a:spLocks noGrp="1"/>
          </p:cNvSpPr>
          <p:nvPr>
            <p:ph idx="1"/>
          </p:nvPr>
        </p:nvSpPr>
        <p:spPr/>
        <p:txBody>
          <a:bodyPr>
            <a:normAutofit fontScale="85000" lnSpcReduction="20000"/>
          </a:bodyPr>
          <a:lstStyle/>
          <a:p>
            <a:pPr lvl="1"/>
            <a:r>
              <a:rPr lang="en-US" dirty="0"/>
              <a:t>Remerciements à </a:t>
            </a:r>
            <a:r>
              <a:rPr lang="en-US" b="1" dirty="0"/>
              <a:t>tous les bénévoles participants  à la vie de la Compagnie</a:t>
            </a:r>
            <a:r>
              <a:rPr lang="en-US" dirty="0"/>
              <a:t>, sans qui notre dynamique ne serait pas possible</a:t>
            </a:r>
            <a:endParaRPr lang="fr-FR" sz="1000" dirty="0"/>
          </a:p>
          <a:p>
            <a:pPr lvl="1"/>
            <a:r>
              <a:rPr lang="en-US" dirty="0"/>
              <a:t>Merci </a:t>
            </a:r>
            <a:r>
              <a:rPr lang="en-US" sz="1800" b="1" dirty="0"/>
              <a:t>à tous les membres élus et actifs du C.A. </a:t>
            </a:r>
            <a:r>
              <a:rPr lang="en-US" dirty="0"/>
              <a:t>qui forment une équipe efficace et dynamique permettant d’envisager l’avenir de nos projets avec sérennité</a:t>
            </a:r>
            <a:endParaRPr lang="fr-FR" sz="1200" dirty="0"/>
          </a:p>
          <a:p>
            <a:pPr lvl="1"/>
            <a:r>
              <a:rPr lang="en-US" dirty="0"/>
              <a:t>Merci </a:t>
            </a:r>
            <a:r>
              <a:rPr lang="en-US" b="1" dirty="0"/>
              <a:t>aux différents sponsors ou partenaires (BOURGOGNE ARCHERIE, AXSAONE, IBIS Mâcon Sud, Société </a:t>
            </a:r>
            <a:r>
              <a:rPr lang="en-US" b="1"/>
              <a:t>TACHER Jean-Louis, </a:t>
            </a:r>
            <a:r>
              <a:rPr lang="en-US" b="1" dirty="0"/>
              <a:t>boulangerie ANGE, AROMARIE) </a:t>
            </a:r>
            <a:r>
              <a:rPr lang="en-US" dirty="0"/>
              <a:t>qui nous ont accordé leurs confiances et qui ont permis par leurs partenariats une aide précieuse et indispensable dans le développement de la Compagnie</a:t>
            </a:r>
            <a:endParaRPr lang="fr-FR" sz="1200" dirty="0"/>
          </a:p>
          <a:p>
            <a:pPr lvl="1"/>
            <a:r>
              <a:rPr lang="en-US" dirty="0"/>
              <a:t>Le </a:t>
            </a:r>
            <a:r>
              <a:rPr lang="en-US" b="1" dirty="0"/>
              <a:t>CD71 </a:t>
            </a:r>
            <a:r>
              <a:rPr lang="en-US" dirty="0"/>
              <a:t>et le </a:t>
            </a:r>
            <a:r>
              <a:rPr lang="en-US" b="1" dirty="0"/>
              <a:t>COMITE REGIONAL BOURGOGNE FRANCHE COMTÉ </a:t>
            </a:r>
            <a:r>
              <a:rPr lang="en-US" dirty="0"/>
              <a:t>pour la mise à disposition présente et futur d’un cadre technique destiné à renforcer la formation des jeunes compétiteurs</a:t>
            </a:r>
            <a:endParaRPr lang="fr-FR" sz="1200" dirty="0"/>
          </a:p>
          <a:p>
            <a:pPr lvl="1"/>
            <a:r>
              <a:rPr lang="en-US" dirty="0"/>
              <a:t>Le CD 71 et la ligue HANDISPORT avec lequel les échanges restent de grandes qualités</a:t>
            </a:r>
            <a:endParaRPr lang="fr-FR" sz="1200" dirty="0"/>
          </a:p>
          <a:p>
            <a:pPr lvl="1"/>
            <a:r>
              <a:rPr lang="en-US" dirty="0"/>
              <a:t>Le CR et la ligue SPORT ADAPTE pour son implication dans le handicap mental et psychologique,</a:t>
            </a:r>
            <a:endParaRPr lang="fr-FR" sz="1200" dirty="0"/>
          </a:p>
          <a:p>
            <a:pPr lvl="1"/>
            <a:r>
              <a:rPr lang="en-US" dirty="0"/>
              <a:t>Le GRS avec qui nous partageons ces locaux pour la qualité des relations inter clubs,</a:t>
            </a:r>
            <a:endParaRPr lang="fr-FR" sz="1200" dirty="0"/>
          </a:p>
          <a:p>
            <a:pPr lvl="1"/>
            <a:r>
              <a:rPr lang="en-US" dirty="0"/>
              <a:t>L’OMS pour sa présence auprès des associations</a:t>
            </a:r>
            <a:endParaRPr lang="fr-FR" dirty="0"/>
          </a:p>
        </p:txBody>
      </p:sp>
    </p:spTree>
    <p:extLst>
      <p:ext uri="{BB962C8B-B14F-4D97-AF65-F5344CB8AC3E}">
        <p14:creationId xmlns:p14="http://schemas.microsoft.com/office/powerpoint/2010/main" val="5543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94C2B4-C159-4F10-9C12-0C0D370437EA}"/>
              </a:ext>
            </a:extLst>
          </p:cNvPr>
          <p:cNvSpPr>
            <a:spLocks noGrp="1"/>
          </p:cNvSpPr>
          <p:nvPr>
            <p:ph type="title"/>
          </p:nvPr>
        </p:nvSpPr>
        <p:spPr/>
        <p:txBody>
          <a:bodyPr/>
          <a:lstStyle/>
          <a:p>
            <a:r>
              <a:rPr lang="en-US" dirty="0"/>
              <a:t>REMERCIEMENTS</a:t>
            </a:r>
            <a:endParaRPr lang="fr-FR" dirty="0"/>
          </a:p>
        </p:txBody>
      </p:sp>
      <p:sp>
        <p:nvSpPr>
          <p:cNvPr id="3" name="Espace réservé du contenu 2">
            <a:extLst>
              <a:ext uri="{FF2B5EF4-FFF2-40B4-BE49-F238E27FC236}">
                <a16:creationId xmlns:a16="http://schemas.microsoft.com/office/drawing/2014/main" id="{DC011EDA-160D-400E-B0F0-C203C809140E}"/>
              </a:ext>
            </a:extLst>
          </p:cNvPr>
          <p:cNvSpPr>
            <a:spLocks noGrp="1"/>
          </p:cNvSpPr>
          <p:nvPr>
            <p:ph idx="1"/>
          </p:nvPr>
        </p:nvSpPr>
        <p:spPr/>
        <p:txBody>
          <a:bodyPr>
            <a:normAutofit/>
          </a:bodyPr>
          <a:lstStyle/>
          <a:p>
            <a:pPr lvl="1"/>
            <a:r>
              <a:rPr lang="en-US" b="1" dirty="0"/>
              <a:t>la Mairie </a:t>
            </a:r>
            <a:r>
              <a:rPr lang="en-US" dirty="0"/>
              <a:t>que nous sollicitons régulièrement, qui nous aide par une la mise à disposition en matériel et par la disponibilité de nombreux services et notamment des serres municipales qui contribuent à la qualité de notre décor 3D et à l’accueil de nos concours.</a:t>
            </a:r>
            <a:endParaRPr lang="fr-FR" sz="2000" dirty="0"/>
          </a:p>
          <a:p>
            <a:pPr lvl="1"/>
            <a:r>
              <a:rPr lang="en-US" b="1" dirty="0"/>
              <a:t>L’ensemble du service des sports et </a:t>
            </a:r>
            <a:r>
              <a:rPr lang="en-US" dirty="0"/>
              <a:t>l’ensemble des personnes </a:t>
            </a:r>
            <a:r>
              <a:rPr lang="en-US" b="1" dirty="0"/>
              <a:t>des différents services </a:t>
            </a:r>
            <a:r>
              <a:rPr lang="en-US" dirty="0"/>
              <a:t>qui ont toujours été d’une remarquable efficacité</a:t>
            </a:r>
            <a:endParaRPr lang="fr-FR" sz="1200" dirty="0"/>
          </a:p>
          <a:p>
            <a:pPr marL="0" indent="0">
              <a:buNone/>
            </a:pPr>
            <a:endParaRPr lang="fr-FR" sz="2000" dirty="0"/>
          </a:p>
          <a:p>
            <a:r>
              <a:rPr lang="en-US" dirty="0"/>
              <a:t>et en fin tout particulièrement </a:t>
            </a:r>
            <a:r>
              <a:rPr lang="en-US" b="1" dirty="0"/>
              <a:t>M. PAYEBIEN </a:t>
            </a:r>
            <a:r>
              <a:rPr lang="en-US" dirty="0"/>
              <a:t>qui nous accompagne depuis de longues années et est un soutien indéfectible de notre activité et de notre Compagnie</a:t>
            </a:r>
            <a:endParaRPr lang="fr-FR" dirty="0"/>
          </a:p>
        </p:txBody>
      </p:sp>
    </p:spTree>
    <p:extLst>
      <p:ext uri="{BB962C8B-B14F-4D97-AF65-F5344CB8AC3E}">
        <p14:creationId xmlns:p14="http://schemas.microsoft.com/office/powerpoint/2010/main" val="316667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EEB4E32-12FF-4A9E-A4D0-616CDBA57EDA}"/>
              </a:ext>
            </a:extLst>
          </p:cNvPr>
          <p:cNvSpPr txBox="1"/>
          <p:nvPr/>
        </p:nvSpPr>
        <p:spPr>
          <a:xfrm>
            <a:off x="3339548" y="1378227"/>
            <a:ext cx="6665844" cy="4832092"/>
          </a:xfrm>
          <a:prstGeom prst="rect">
            <a:avLst/>
          </a:prstGeom>
          <a:noFill/>
        </p:spPr>
        <p:txBody>
          <a:bodyPr wrap="square" rtlCol="0">
            <a:spAutoFit/>
          </a:bodyPr>
          <a:lstStyle/>
          <a:p>
            <a:pPr algn="just"/>
            <a:r>
              <a:rPr lang="fr-FR" sz="2800" dirty="0"/>
              <a:t>Bonjour à tous et merci de votre présence</a:t>
            </a:r>
          </a:p>
          <a:p>
            <a:endParaRPr lang="fr-FR" sz="2800" dirty="0"/>
          </a:p>
          <a:p>
            <a:pPr algn="just"/>
            <a:r>
              <a:rPr lang="fr-FR" sz="2800" dirty="0"/>
              <a:t>L’assemblée générale est </a:t>
            </a:r>
            <a:r>
              <a:rPr lang="fr-FR" sz="2800" b="1" dirty="0"/>
              <a:t>LE</a:t>
            </a:r>
            <a:r>
              <a:rPr lang="fr-FR" sz="2800" dirty="0"/>
              <a:t> moment de la vie d’une association, lieu et instant de bilan et de décisions  pour l’avenir</a:t>
            </a:r>
          </a:p>
          <a:p>
            <a:pPr algn="just"/>
            <a:endParaRPr lang="fr-FR" sz="2800" dirty="0"/>
          </a:p>
          <a:p>
            <a:pPr algn="just"/>
            <a:r>
              <a:rPr lang="fr-FR" sz="2800" dirty="0"/>
              <a:t>Nous allons rapidement faire le tour des engagements de la dernière AG et vous proposer les actions 2019</a:t>
            </a:r>
          </a:p>
        </p:txBody>
      </p:sp>
    </p:spTree>
    <p:extLst>
      <p:ext uri="{BB962C8B-B14F-4D97-AF65-F5344CB8AC3E}">
        <p14:creationId xmlns:p14="http://schemas.microsoft.com/office/powerpoint/2010/main" val="307813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21D890-A51D-4668-9E35-7A5CF5A1803D}"/>
              </a:ext>
            </a:extLst>
          </p:cNvPr>
          <p:cNvSpPr>
            <a:spLocks noGrp="1"/>
          </p:cNvSpPr>
          <p:nvPr>
            <p:ph type="title"/>
          </p:nvPr>
        </p:nvSpPr>
        <p:spPr/>
        <p:txBody>
          <a:bodyPr/>
          <a:lstStyle/>
          <a:p>
            <a:r>
              <a:rPr lang="en-US" dirty="0"/>
              <a:t>REMERCIEMENTS</a:t>
            </a:r>
            <a:endParaRPr lang="fr-FR" dirty="0"/>
          </a:p>
        </p:txBody>
      </p:sp>
      <p:sp>
        <p:nvSpPr>
          <p:cNvPr id="3" name="Espace réservé du contenu 2">
            <a:extLst>
              <a:ext uri="{FF2B5EF4-FFF2-40B4-BE49-F238E27FC236}">
                <a16:creationId xmlns:a16="http://schemas.microsoft.com/office/drawing/2014/main" id="{C957C177-E612-4BAB-9DB3-325263DFFB9F}"/>
              </a:ext>
            </a:extLst>
          </p:cNvPr>
          <p:cNvSpPr>
            <a:spLocks noGrp="1"/>
          </p:cNvSpPr>
          <p:nvPr>
            <p:ph idx="1"/>
          </p:nvPr>
        </p:nvSpPr>
        <p:spPr/>
        <p:txBody>
          <a:bodyPr/>
          <a:lstStyle/>
          <a:p>
            <a:r>
              <a:rPr lang="en-US" dirty="0"/>
              <a:t>Et MERCI à vous tous d’être ici présent et d’aider par votre présence à la vie de la Compagnie</a:t>
            </a:r>
          </a:p>
          <a:p>
            <a:endParaRPr lang="en-US" dirty="0"/>
          </a:p>
          <a:p>
            <a:r>
              <a:rPr lang="en-US" dirty="0"/>
              <a:t>L’AG Ordinaire se clos sur la base de ce rapport et permettez que nous ouvrions l’AGO pour le vote d’un entrant au C.A.</a:t>
            </a:r>
          </a:p>
          <a:p>
            <a:pPr lvl="1"/>
            <a:r>
              <a:rPr lang="en-US" dirty="0"/>
              <a:t>Il s’agit de Floris TRIPOZ agé de 18 ans, membre de la Compagnie depuis……..</a:t>
            </a:r>
          </a:p>
          <a:p>
            <a:pPr lvl="2"/>
            <a:endParaRPr lang="fr-FR" dirty="0"/>
          </a:p>
        </p:txBody>
      </p:sp>
    </p:spTree>
    <p:extLst>
      <p:ext uri="{BB962C8B-B14F-4D97-AF65-F5344CB8AC3E}">
        <p14:creationId xmlns:p14="http://schemas.microsoft.com/office/powerpoint/2010/main" val="1174101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672FE0-D95A-46DF-8463-F20D556932FA}"/>
              </a:ext>
            </a:extLst>
          </p:cNvPr>
          <p:cNvSpPr/>
          <p:nvPr/>
        </p:nvSpPr>
        <p:spPr>
          <a:xfrm>
            <a:off x="2425750" y="1902797"/>
            <a:ext cx="8326582" cy="5601533"/>
          </a:xfrm>
          <a:prstGeom prst="rect">
            <a:avLst/>
          </a:prstGeom>
        </p:spPr>
        <p:txBody>
          <a:bodyPr wrap="square">
            <a:spAutoFit/>
          </a:bodyPr>
          <a:lstStyle/>
          <a:p>
            <a:pPr lvl="0" algn="just"/>
            <a:r>
              <a:rPr lang="fr-FR" sz="2500" dirty="0">
                <a:solidFill>
                  <a:schemeClr val="accent1">
                    <a:lumMod val="75000"/>
                  </a:schemeClr>
                </a:solidFill>
                <a:latin typeface="Garamond" panose="02020404030301010803" pitchFamily="18" charset="0"/>
              </a:rPr>
              <a:t>L’évolution des effectifs de la Compagnie est un témoin important et un bon indicateur de tendances ou de situations.</a:t>
            </a:r>
          </a:p>
          <a:p>
            <a:pPr lvl="2" algn="just"/>
            <a:r>
              <a:rPr lang="fr-FR" sz="2600" dirty="0">
                <a:solidFill>
                  <a:schemeClr val="accent1">
                    <a:lumMod val="75000"/>
                  </a:schemeClr>
                </a:solidFill>
                <a:latin typeface="Garamond" panose="02020404030301010803" pitchFamily="18" charset="0"/>
              </a:rPr>
              <a:t>L’évolution des effectifs:</a:t>
            </a:r>
          </a:p>
          <a:p>
            <a:pPr lvl="3" algn="just"/>
            <a:r>
              <a:rPr lang="fr-FR" sz="2200" dirty="0">
                <a:solidFill>
                  <a:schemeClr val="accent1">
                    <a:lumMod val="75000"/>
                  </a:schemeClr>
                </a:solidFill>
                <a:latin typeface="Garamond" panose="02020404030301010803" pitchFamily="18" charset="0"/>
              </a:rPr>
              <a:t>Depuis la saison 2012/2013, la compagnie évolue au-dessus des 100 licenciés et depuis la saison 2015/2016 au-dessus des 120 licenciés avec une pointe en 2016/2017 à 136 licenciés.</a:t>
            </a:r>
          </a:p>
          <a:p>
            <a:pPr lvl="3" algn="just"/>
            <a:endParaRPr lang="fr-FR" sz="2200" dirty="0">
              <a:solidFill>
                <a:schemeClr val="accent1">
                  <a:lumMod val="75000"/>
                </a:schemeClr>
              </a:solidFill>
              <a:latin typeface="Garamond" panose="02020404030301010803" pitchFamily="18" charset="0"/>
            </a:endParaRPr>
          </a:p>
          <a:p>
            <a:pPr lvl="3" algn="just"/>
            <a:r>
              <a:rPr lang="fr-FR" sz="2200" dirty="0">
                <a:solidFill>
                  <a:srgbClr val="FF0000"/>
                </a:solidFill>
                <a:latin typeface="Garamond" panose="02020404030301010803" pitchFamily="18" charset="0"/>
              </a:rPr>
              <a:t>COMPRER AVEC ADHERENTS</a:t>
            </a:r>
          </a:p>
          <a:p>
            <a:pPr lvl="3" algn="just"/>
            <a:endParaRPr lang="fr-FR" sz="2200" dirty="0">
              <a:solidFill>
                <a:schemeClr val="accent1">
                  <a:lumMod val="75000"/>
                </a:schemeClr>
              </a:solidFill>
              <a:latin typeface="Garamond" panose="02020404030301010803" pitchFamily="18" charset="0"/>
            </a:endParaRPr>
          </a:p>
          <a:p>
            <a:pPr lvl="2" algn="just"/>
            <a:r>
              <a:rPr lang="fr-FR" sz="2200" dirty="0">
                <a:solidFill>
                  <a:schemeClr val="accent1">
                    <a:lumMod val="75000"/>
                  </a:schemeClr>
                </a:solidFill>
                <a:latin typeface="Garamond" panose="02020404030301010803" pitchFamily="18" charset="0"/>
              </a:rPr>
              <a:t>Au 31 août 2018, la Compagnie comptait : </a:t>
            </a:r>
            <a:r>
              <a:rPr lang="fr-FR" sz="2200" b="1" dirty="0">
                <a:solidFill>
                  <a:srgbClr val="FF0000"/>
                </a:solidFill>
                <a:latin typeface="Garamond" panose="02020404030301010803" pitchFamily="18" charset="0"/>
              </a:rPr>
              <a:t>126 licenciés</a:t>
            </a:r>
            <a:r>
              <a:rPr lang="fr-FR" sz="2200" dirty="0">
                <a:solidFill>
                  <a:schemeClr val="accent1">
                    <a:lumMod val="75000"/>
                  </a:schemeClr>
                </a:solidFill>
                <a:latin typeface="Garamond" panose="02020404030301010803" pitchFamily="18" charset="0"/>
              </a:rPr>
              <a:t> et nous sommes à ce jour 129</a:t>
            </a:r>
          </a:p>
          <a:p>
            <a:pPr lvl="2" algn="just"/>
            <a:r>
              <a:rPr lang="fr-FR" sz="2600" dirty="0">
                <a:solidFill>
                  <a:schemeClr val="accent1">
                    <a:lumMod val="75000"/>
                  </a:schemeClr>
                </a:solidFill>
                <a:latin typeface="Garamond" panose="02020404030301010803" pitchFamily="18" charset="0"/>
              </a:rPr>
              <a:t>Les rapports entre catégories:</a:t>
            </a:r>
          </a:p>
          <a:p>
            <a:pPr marL="1371600" lvl="2" indent="-457200" algn="just">
              <a:buFontTx/>
              <a:buChar char="-"/>
            </a:pPr>
            <a:r>
              <a:rPr lang="fr-FR" sz="2000" dirty="0">
                <a:solidFill>
                  <a:schemeClr val="accent1">
                    <a:lumMod val="75000"/>
                  </a:schemeClr>
                </a:solidFill>
                <a:latin typeface="Garamond" panose="02020404030301010803" pitchFamily="18" charset="0"/>
              </a:rPr>
              <a:t>Hommes /femmes ; 91/35, soit 28% de femmes</a:t>
            </a:r>
          </a:p>
          <a:p>
            <a:pPr marL="1371600" lvl="2" indent="-457200" algn="just">
              <a:buFontTx/>
              <a:buChar char="-"/>
            </a:pPr>
            <a:r>
              <a:rPr lang="fr-FR" sz="2000" dirty="0">
                <a:solidFill>
                  <a:schemeClr val="accent1">
                    <a:lumMod val="75000"/>
                  </a:schemeClr>
                </a:solidFill>
                <a:latin typeface="Garamond" panose="02020404030301010803" pitchFamily="18" charset="0"/>
              </a:rPr>
              <a:t>Adultes / jeunes ; 71/55, soit 44% de jeunes</a:t>
            </a:r>
          </a:p>
          <a:p>
            <a:pPr marL="1371600" lvl="2" indent="-457200" algn="just">
              <a:buFontTx/>
              <a:buChar char="-"/>
            </a:pPr>
            <a:r>
              <a:rPr lang="fr-FR" sz="2000" dirty="0">
                <a:solidFill>
                  <a:schemeClr val="accent1">
                    <a:lumMod val="75000"/>
                  </a:schemeClr>
                </a:solidFill>
                <a:latin typeface="Garamond" panose="02020404030301010803" pitchFamily="18" charset="0"/>
              </a:rPr>
              <a:t>Valides / handicapés ; 107/19; soit 15% de personnes en situation de handicap</a:t>
            </a:r>
          </a:p>
        </p:txBody>
      </p:sp>
      <p:sp>
        <p:nvSpPr>
          <p:cNvPr id="3" name="ZoneTexte 2">
            <a:extLst>
              <a:ext uri="{FF2B5EF4-FFF2-40B4-BE49-F238E27FC236}">
                <a16:creationId xmlns:a16="http://schemas.microsoft.com/office/drawing/2014/main" id="{0B0CB267-02D3-4487-9735-509F01DC228B}"/>
              </a:ext>
            </a:extLst>
          </p:cNvPr>
          <p:cNvSpPr txBox="1"/>
          <p:nvPr/>
        </p:nvSpPr>
        <p:spPr>
          <a:xfrm>
            <a:off x="4267200" y="1245704"/>
            <a:ext cx="5168347" cy="461665"/>
          </a:xfrm>
          <a:prstGeom prst="rect">
            <a:avLst/>
          </a:prstGeom>
          <a:noFill/>
        </p:spPr>
        <p:txBody>
          <a:bodyPr wrap="square" rtlCol="0">
            <a:spAutoFit/>
          </a:bodyPr>
          <a:lstStyle/>
          <a:p>
            <a:r>
              <a:rPr lang="fr-FR" sz="2400" b="1" dirty="0"/>
              <a:t>L’ÉVOLUTION DES EFFECTIFS</a:t>
            </a:r>
          </a:p>
        </p:txBody>
      </p:sp>
    </p:spTree>
    <p:extLst>
      <p:ext uri="{BB962C8B-B14F-4D97-AF65-F5344CB8AC3E}">
        <p14:creationId xmlns:p14="http://schemas.microsoft.com/office/powerpoint/2010/main" val="423413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fade">
                                      <p:cBhvr>
                                        <p:cTn id="18" dur="1000"/>
                                        <p:tgtEl>
                                          <p:spTgt spid="2">
                                            <p:txEl>
                                              <p:pRg st="2" end="2"/>
                                            </p:txEl>
                                          </p:spTgt>
                                        </p:tgtEl>
                                      </p:cBhvr>
                                    </p:animEffect>
                                    <p:anim calcmode="lin" valueType="num">
                                      <p:cBhvr>
                                        <p:cTn id="1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 calcmode="lin" valueType="num">
                                      <p:cBhvr>
                                        <p:cTn id="30"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31"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32"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33" dur="10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003ACA-0510-4315-9811-4186B82BBDAE}"/>
              </a:ext>
            </a:extLst>
          </p:cNvPr>
          <p:cNvSpPr>
            <a:spLocks noGrp="1"/>
          </p:cNvSpPr>
          <p:nvPr>
            <p:ph type="title"/>
          </p:nvPr>
        </p:nvSpPr>
        <p:spPr>
          <a:xfrm>
            <a:off x="1575583" y="624110"/>
            <a:ext cx="10353826" cy="1280890"/>
          </a:xfrm>
        </p:spPr>
        <p:txBody>
          <a:bodyPr/>
          <a:lstStyle/>
          <a:p>
            <a:pPr algn="ctr"/>
            <a:r>
              <a:rPr lang="fr-FR" dirty="0"/>
              <a:t>L’évolution sportive (Nombre de podiums)</a:t>
            </a:r>
          </a:p>
        </p:txBody>
      </p:sp>
      <p:graphicFrame>
        <p:nvGraphicFramePr>
          <p:cNvPr id="4" name="Espace réservé du contenu 3">
            <a:extLst>
              <a:ext uri="{FF2B5EF4-FFF2-40B4-BE49-F238E27FC236}">
                <a16:creationId xmlns:a16="http://schemas.microsoft.com/office/drawing/2014/main" id="{B8D6E86B-533D-41AE-B89E-5A19CC24BCF2}"/>
              </a:ext>
            </a:extLst>
          </p:cNvPr>
          <p:cNvGraphicFramePr>
            <a:graphicFrameLocks noGrp="1"/>
          </p:cNvGraphicFramePr>
          <p:nvPr>
            <p:ph idx="1"/>
            <p:extLst>
              <p:ext uri="{D42A27DB-BD31-4B8C-83A1-F6EECF244321}">
                <p14:modId xmlns:p14="http://schemas.microsoft.com/office/powerpoint/2010/main" val="2246578923"/>
              </p:ext>
            </p:extLst>
          </p:nvPr>
        </p:nvGraphicFramePr>
        <p:xfrm>
          <a:off x="1191269" y="1457739"/>
          <a:ext cx="10457392" cy="4900896"/>
        </p:xfrm>
        <a:graphic>
          <a:graphicData uri="http://schemas.openxmlformats.org/drawingml/2006/table">
            <a:tbl>
              <a:tblPr firstRow="1" bandRow="1">
                <a:tableStyleId>{21E4AEA4-8DFA-4A89-87EB-49C32662AFE0}</a:tableStyleId>
              </a:tblPr>
              <a:tblGrid>
                <a:gridCol w="1335590">
                  <a:extLst>
                    <a:ext uri="{9D8B030D-6E8A-4147-A177-3AD203B41FA5}">
                      <a16:colId xmlns:a16="http://schemas.microsoft.com/office/drawing/2014/main" val="2076085406"/>
                    </a:ext>
                  </a:extLst>
                </a:gridCol>
                <a:gridCol w="781462">
                  <a:extLst>
                    <a:ext uri="{9D8B030D-6E8A-4147-A177-3AD203B41FA5}">
                      <a16:colId xmlns:a16="http://schemas.microsoft.com/office/drawing/2014/main" val="3596614929"/>
                    </a:ext>
                  </a:extLst>
                </a:gridCol>
                <a:gridCol w="693836">
                  <a:extLst>
                    <a:ext uri="{9D8B030D-6E8A-4147-A177-3AD203B41FA5}">
                      <a16:colId xmlns:a16="http://schemas.microsoft.com/office/drawing/2014/main" val="481172907"/>
                    </a:ext>
                  </a:extLst>
                </a:gridCol>
                <a:gridCol w="991800">
                  <a:extLst>
                    <a:ext uri="{9D8B030D-6E8A-4147-A177-3AD203B41FA5}">
                      <a16:colId xmlns:a16="http://schemas.microsoft.com/office/drawing/2014/main" val="2336876100"/>
                    </a:ext>
                  </a:extLst>
                </a:gridCol>
                <a:gridCol w="950672">
                  <a:extLst>
                    <a:ext uri="{9D8B030D-6E8A-4147-A177-3AD203B41FA5}">
                      <a16:colId xmlns:a16="http://schemas.microsoft.com/office/drawing/2014/main" val="2199563079"/>
                    </a:ext>
                  </a:extLst>
                </a:gridCol>
                <a:gridCol w="950672">
                  <a:extLst>
                    <a:ext uri="{9D8B030D-6E8A-4147-A177-3AD203B41FA5}">
                      <a16:colId xmlns:a16="http://schemas.microsoft.com/office/drawing/2014/main" val="1200806795"/>
                    </a:ext>
                  </a:extLst>
                </a:gridCol>
                <a:gridCol w="950672">
                  <a:extLst>
                    <a:ext uri="{9D8B030D-6E8A-4147-A177-3AD203B41FA5}">
                      <a16:colId xmlns:a16="http://schemas.microsoft.com/office/drawing/2014/main" val="1992989357"/>
                    </a:ext>
                  </a:extLst>
                </a:gridCol>
                <a:gridCol w="950672">
                  <a:extLst>
                    <a:ext uri="{9D8B030D-6E8A-4147-A177-3AD203B41FA5}">
                      <a16:colId xmlns:a16="http://schemas.microsoft.com/office/drawing/2014/main" val="3678604671"/>
                    </a:ext>
                  </a:extLst>
                </a:gridCol>
                <a:gridCol w="950672">
                  <a:extLst>
                    <a:ext uri="{9D8B030D-6E8A-4147-A177-3AD203B41FA5}">
                      <a16:colId xmlns:a16="http://schemas.microsoft.com/office/drawing/2014/main" val="1748836187"/>
                    </a:ext>
                  </a:extLst>
                </a:gridCol>
                <a:gridCol w="950672">
                  <a:extLst>
                    <a:ext uri="{9D8B030D-6E8A-4147-A177-3AD203B41FA5}">
                      <a16:colId xmlns:a16="http://schemas.microsoft.com/office/drawing/2014/main" val="2138131789"/>
                    </a:ext>
                  </a:extLst>
                </a:gridCol>
                <a:gridCol w="950672">
                  <a:extLst>
                    <a:ext uri="{9D8B030D-6E8A-4147-A177-3AD203B41FA5}">
                      <a16:colId xmlns:a16="http://schemas.microsoft.com/office/drawing/2014/main" val="2337681359"/>
                    </a:ext>
                  </a:extLst>
                </a:gridCol>
              </a:tblGrid>
              <a:tr h="408408">
                <a:tc>
                  <a:txBody>
                    <a:bodyPr/>
                    <a:lstStyle/>
                    <a:p>
                      <a:r>
                        <a:rPr lang="fr-FR" sz="1400" dirty="0"/>
                        <a:t>Saison</a:t>
                      </a:r>
                    </a:p>
                  </a:txBody>
                  <a:tcPr/>
                </a:tc>
                <a:tc>
                  <a:txBody>
                    <a:bodyPr/>
                    <a:lstStyle/>
                    <a:p>
                      <a:r>
                        <a:rPr lang="fr-FR" sz="1400" dirty="0"/>
                        <a:t>2018</a:t>
                      </a:r>
                    </a:p>
                  </a:txBody>
                  <a:tcPr/>
                </a:tc>
                <a:tc>
                  <a:txBody>
                    <a:bodyPr/>
                    <a:lstStyle/>
                    <a:p>
                      <a:r>
                        <a:rPr lang="fr-FR" sz="1400" dirty="0"/>
                        <a:t>2017</a:t>
                      </a:r>
                    </a:p>
                  </a:txBody>
                  <a:tcPr/>
                </a:tc>
                <a:tc>
                  <a:txBody>
                    <a:bodyPr/>
                    <a:lstStyle/>
                    <a:p>
                      <a:r>
                        <a:rPr lang="fr-FR" sz="1400" dirty="0"/>
                        <a:t>2016</a:t>
                      </a:r>
                    </a:p>
                  </a:txBody>
                  <a:tcPr/>
                </a:tc>
                <a:tc>
                  <a:txBody>
                    <a:bodyPr/>
                    <a:lstStyle/>
                    <a:p>
                      <a:r>
                        <a:rPr lang="fr-FR" sz="1400" dirty="0"/>
                        <a:t>2015</a:t>
                      </a:r>
                    </a:p>
                  </a:txBody>
                  <a:tcPr/>
                </a:tc>
                <a:tc>
                  <a:txBody>
                    <a:bodyPr/>
                    <a:lstStyle/>
                    <a:p>
                      <a:r>
                        <a:rPr lang="fr-FR" sz="1400" dirty="0"/>
                        <a:t>2014</a:t>
                      </a:r>
                    </a:p>
                  </a:txBody>
                  <a:tcPr/>
                </a:tc>
                <a:tc>
                  <a:txBody>
                    <a:bodyPr/>
                    <a:lstStyle/>
                    <a:p>
                      <a:r>
                        <a:rPr lang="fr-FR" sz="1400" dirty="0"/>
                        <a:t>2013</a:t>
                      </a:r>
                    </a:p>
                  </a:txBody>
                  <a:tcPr/>
                </a:tc>
                <a:tc>
                  <a:txBody>
                    <a:bodyPr/>
                    <a:lstStyle/>
                    <a:p>
                      <a:r>
                        <a:rPr lang="fr-FR" sz="1400" dirty="0"/>
                        <a:t>2012</a:t>
                      </a:r>
                    </a:p>
                  </a:txBody>
                  <a:tcPr/>
                </a:tc>
                <a:tc>
                  <a:txBody>
                    <a:bodyPr/>
                    <a:lstStyle/>
                    <a:p>
                      <a:r>
                        <a:rPr lang="fr-FR" sz="1400" dirty="0"/>
                        <a:t>2011</a:t>
                      </a:r>
                    </a:p>
                  </a:txBody>
                  <a:tcPr/>
                </a:tc>
                <a:tc>
                  <a:txBody>
                    <a:bodyPr/>
                    <a:lstStyle/>
                    <a:p>
                      <a:r>
                        <a:rPr lang="fr-FR" sz="1400" dirty="0"/>
                        <a:t>2010</a:t>
                      </a:r>
                    </a:p>
                  </a:txBody>
                  <a:tcPr/>
                </a:tc>
                <a:tc>
                  <a:txBody>
                    <a:bodyPr/>
                    <a:lstStyle/>
                    <a:p>
                      <a:r>
                        <a:rPr lang="fr-FR" sz="1400" dirty="0"/>
                        <a:t>2009</a:t>
                      </a:r>
                    </a:p>
                  </a:txBody>
                  <a:tcPr/>
                </a:tc>
                <a:extLst>
                  <a:ext uri="{0D108BD9-81ED-4DB2-BD59-A6C34878D82A}">
                    <a16:rowId xmlns:a16="http://schemas.microsoft.com/office/drawing/2014/main" val="2235434002"/>
                  </a:ext>
                </a:extLst>
              </a:tr>
              <a:tr h="408408">
                <a:tc>
                  <a:txBody>
                    <a:bodyPr/>
                    <a:lstStyle/>
                    <a:p>
                      <a:r>
                        <a:rPr lang="fr-FR" sz="1400" dirty="0"/>
                        <a:t>Salle</a:t>
                      </a:r>
                    </a:p>
                  </a:txBody>
                  <a:tcPr/>
                </a:tc>
                <a:tc>
                  <a:txBody>
                    <a:bodyPr/>
                    <a:lstStyle/>
                    <a:p>
                      <a:pPr algn="ctr"/>
                      <a:r>
                        <a:rPr lang="fr-FR" sz="1800" b="1" dirty="0">
                          <a:solidFill>
                            <a:srgbClr val="FF0000"/>
                          </a:solidFill>
                        </a:rPr>
                        <a:t>126</a:t>
                      </a:r>
                    </a:p>
                  </a:txBody>
                  <a:tcPr/>
                </a:tc>
                <a:tc>
                  <a:txBody>
                    <a:bodyPr/>
                    <a:lstStyle/>
                    <a:p>
                      <a:pPr algn="ctr"/>
                      <a:r>
                        <a:rPr lang="fr-FR" sz="1400" dirty="0"/>
                        <a:t>92</a:t>
                      </a:r>
                    </a:p>
                  </a:txBody>
                  <a:tcPr/>
                </a:tc>
                <a:tc>
                  <a:txBody>
                    <a:bodyPr/>
                    <a:lstStyle/>
                    <a:p>
                      <a:pPr algn="ctr"/>
                      <a:r>
                        <a:rPr lang="fr-FR" sz="1400" dirty="0"/>
                        <a:t>74</a:t>
                      </a:r>
                    </a:p>
                  </a:txBody>
                  <a:tcPr/>
                </a:tc>
                <a:tc>
                  <a:txBody>
                    <a:bodyPr/>
                    <a:lstStyle/>
                    <a:p>
                      <a:pPr algn="ctr"/>
                      <a:r>
                        <a:rPr lang="fr-FR" sz="1400" dirty="0"/>
                        <a:t>75</a:t>
                      </a:r>
                    </a:p>
                  </a:txBody>
                  <a:tcPr/>
                </a:tc>
                <a:tc>
                  <a:txBody>
                    <a:bodyPr/>
                    <a:lstStyle/>
                    <a:p>
                      <a:pPr algn="ctr"/>
                      <a:r>
                        <a:rPr lang="fr-FR" sz="1400" dirty="0"/>
                        <a:t>61</a:t>
                      </a:r>
                    </a:p>
                  </a:txBody>
                  <a:tcPr/>
                </a:tc>
                <a:tc>
                  <a:txBody>
                    <a:bodyPr/>
                    <a:lstStyle/>
                    <a:p>
                      <a:pPr algn="ctr"/>
                      <a:r>
                        <a:rPr lang="fr-FR" sz="1400" dirty="0"/>
                        <a:t>53</a:t>
                      </a:r>
                    </a:p>
                  </a:txBody>
                  <a:tcPr/>
                </a:tc>
                <a:tc>
                  <a:txBody>
                    <a:bodyPr/>
                    <a:lstStyle/>
                    <a:p>
                      <a:pPr algn="ctr"/>
                      <a:r>
                        <a:rPr lang="fr-FR" sz="1400" dirty="0"/>
                        <a:t>47</a:t>
                      </a:r>
                    </a:p>
                  </a:txBody>
                  <a:tcPr/>
                </a:tc>
                <a:tc>
                  <a:txBody>
                    <a:bodyPr/>
                    <a:lstStyle/>
                    <a:p>
                      <a:pPr algn="ctr"/>
                      <a:r>
                        <a:rPr lang="fr-FR" sz="1400" dirty="0"/>
                        <a:t>36</a:t>
                      </a:r>
                    </a:p>
                  </a:txBody>
                  <a:tcPr/>
                </a:tc>
                <a:tc>
                  <a:txBody>
                    <a:bodyPr/>
                    <a:lstStyle/>
                    <a:p>
                      <a:pPr algn="ctr"/>
                      <a:r>
                        <a:rPr lang="fr-FR" sz="1400" dirty="0"/>
                        <a:t>82</a:t>
                      </a:r>
                    </a:p>
                  </a:txBody>
                  <a:tcPr/>
                </a:tc>
                <a:tc>
                  <a:txBody>
                    <a:bodyPr/>
                    <a:lstStyle/>
                    <a:p>
                      <a:pPr algn="ctr"/>
                      <a:r>
                        <a:rPr lang="fr-FR" sz="1400" dirty="0"/>
                        <a:t>51</a:t>
                      </a:r>
                    </a:p>
                  </a:txBody>
                  <a:tcPr/>
                </a:tc>
                <a:extLst>
                  <a:ext uri="{0D108BD9-81ED-4DB2-BD59-A6C34878D82A}">
                    <a16:rowId xmlns:a16="http://schemas.microsoft.com/office/drawing/2014/main" val="3934429316"/>
                  </a:ext>
                </a:extLst>
              </a:tr>
              <a:tr h="408408">
                <a:tc>
                  <a:txBody>
                    <a:bodyPr/>
                    <a:lstStyle/>
                    <a:p>
                      <a:r>
                        <a:rPr lang="fr-FR" sz="1400" dirty="0"/>
                        <a:t>Salle équipe</a:t>
                      </a:r>
                    </a:p>
                  </a:txBody>
                  <a:tcPr/>
                </a:tc>
                <a:tc>
                  <a:txBody>
                    <a:bodyPr/>
                    <a:lstStyle/>
                    <a:p>
                      <a:pPr algn="ctr"/>
                      <a:r>
                        <a:rPr lang="fr-FR" sz="1400" dirty="0"/>
                        <a:t>0</a:t>
                      </a:r>
                    </a:p>
                  </a:txBody>
                  <a:tcPr/>
                </a:tc>
                <a:tc>
                  <a:txBody>
                    <a:bodyPr/>
                    <a:lstStyle/>
                    <a:p>
                      <a:pPr algn="ctr"/>
                      <a:endParaRPr lang="fr-FR" sz="1400" dirty="0"/>
                    </a:p>
                  </a:txBody>
                  <a:tcPr/>
                </a:tc>
                <a:tc>
                  <a:txBody>
                    <a:bodyPr/>
                    <a:lstStyle/>
                    <a:p>
                      <a:pPr algn="ctr"/>
                      <a:r>
                        <a:rPr lang="fr-FR" sz="1400" dirty="0"/>
                        <a:t>11</a:t>
                      </a:r>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extLst>
                  <a:ext uri="{0D108BD9-81ED-4DB2-BD59-A6C34878D82A}">
                    <a16:rowId xmlns:a16="http://schemas.microsoft.com/office/drawing/2014/main" val="832547826"/>
                  </a:ext>
                </a:extLst>
              </a:tr>
              <a:tr h="408408">
                <a:tc>
                  <a:txBody>
                    <a:bodyPr/>
                    <a:lstStyle/>
                    <a:p>
                      <a:r>
                        <a:rPr lang="fr-FR" sz="1400" dirty="0"/>
                        <a:t>FITA </a:t>
                      </a:r>
                    </a:p>
                  </a:txBody>
                  <a:tcPr/>
                </a:tc>
                <a:tc>
                  <a:txBody>
                    <a:bodyPr/>
                    <a:lstStyle/>
                    <a:p>
                      <a:pPr algn="ctr"/>
                      <a:r>
                        <a:rPr lang="fr-FR" sz="1400" dirty="0"/>
                        <a:t>50</a:t>
                      </a:r>
                    </a:p>
                  </a:txBody>
                  <a:tcPr/>
                </a:tc>
                <a:tc>
                  <a:txBody>
                    <a:bodyPr/>
                    <a:lstStyle/>
                    <a:p>
                      <a:pPr algn="ctr"/>
                      <a:r>
                        <a:rPr lang="fr-FR" sz="1400" dirty="0"/>
                        <a:t>46</a:t>
                      </a:r>
                    </a:p>
                  </a:txBody>
                  <a:tcPr/>
                </a:tc>
                <a:tc>
                  <a:txBody>
                    <a:bodyPr/>
                    <a:lstStyle/>
                    <a:p>
                      <a:pPr algn="ctr"/>
                      <a:r>
                        <a:rPr lang="fr-FR" sz="1400" dirty="0"/>
                        <a:t>67</a:t>
                      </a:r>
                    </a:p>
                  </a:txBody>
                  <a:tcPr/>
                </a:tc>
                <a:tc>
                  <a:txBody>
                    <a:bodyPr/>
                    <a:lstStyle/>
                    <a:p>
                      <a:pPr algn="ctr"/>
                      <a:r>
                        <a:rPr lang="fr-FR" sz="1400" dirty="0"/>
                        <a:t>20</a:t>
                      </a:r>
                    </a:p>
                  </a:txBody>
                  <a:tcPr/>
                </a:tc>
                <a:tc>
                  <a:txBody>
                    <a:bodyPr/>
                    <a:lstStyle/>
                    <a:p>
                      <a:pPr algn="ctr"/>
                      <a:r>
                        <a:rPr lang="fr-FR" sz="1400" dirty="0"/>
                        <a:t>6</a:t>
                      </a:r>
                    </a:p>
                  </a:txBody>
                  <a:tcPr/>
                </a:tc>
                <a:tc>
                  <a:txBody>
                    <a:bodyPr/>
                    <a:lstStyle/>
                    <a:p>
                      <a:pPr algn="ctr"/>
                      <a:r>
                        <a:rPr lang="fr-FR" sz="1400" dirty="0"/>
                        <a:t>9</a:t>
                      </a:r>
                    </a:p>
                  </a:txBody>
                  <a:tcPr/>
                </a:tc>
                <a:tc>
                  <a:txBody>
                    <a:bodyPr/>
                    <a:lstStyle/>
                    <a:p>
                      <a:pPr algn="ctr"/>
                      <a:r>
                        <a:rPr lang="fr-FR" sz="1400" dirty="0"/>
                        <a:t>15</a:t>
                      </a:r>
                    </a:p>
                  </a:txBody>
                  <a:tcPr/>
                </a:tc>
                <a:tc>
                  <a:txBody>
                    <a:bodyPr/>
                    <a:lstStyle/>
                    <a:p>
                      <a:pPr algn="ctr"/>
                      <a:r>
                        <a:rPr lang="fr-FR" sz="1400" dirty="0"/>
                        <a:t>1</a:t>
                      </a:r>
                    </a:p>
                  </a:txBody>
                  <a:tcPr/>
                </a:tc>
                <a:tc>
                  <a:txBody>
                    <a:bodyPr/>
                    <a:lstStyle/>
                    <a:p>
                      <a:pPr algn="ctr"/>
                      <a:r>
                        <a:rPr lang="fr-FR" sz="1400" dirty="0"/>
                        <a:t>8</a:t>
                      </a:r>
                    </a:p>
                  </a:txBody>
                  <a:tcPr/>
                </a:tc>
                <a:tc>
                  <a:txBody>
                    <a:bodyPr/>
                    <a:lstStyle/>
                    <a:p>
                      <a:pPr algn="ctr"/>
                      <a:r>
                        <a:rPr lang="fr-FR" sz="1400" dirty="0"/>
                        <a:t>16</a:t>
                      </a:r>
                    </a:p>
                  </a:txBody>
                  <a:tcPr/>
                </a:tc>
                <a:extLst>
                  <a:ext uri="{0D108BD9-81ED-4DB2-BD59-A6C34878D82A}">
                    <a16:rowId xmlns:a16="http://schemas.microsoft.com/office/drawing/2014/main" val="3379170725"/>
                  </a:ext>
                </a:extLst>
              </a:tr>
              <a:tr h="408408">
                <a:tc>
                  <a:txBody>
                    <a:bodyPr/>
                    <a:lstStyle/>
                    <a:p>
                      <a:r>
                        <a:rPr lang="fr-FR" sz="1400" dirty="0"/>
                        <a:t>FITA équipe</a:t>
                      </a:r>
                    </a:p>
                  </a:txBody>
                  <a:tcPr/>
                </a:tc>
                <a:tc>
                  <a:txBody>
                    <a:bodyPr/>
                    <a:lstStyle/>
                    <a:p>
                      <a:pPr algn="ctr"/>
                      <a:r>
                        <a:rPr lang="fr-FR" sz="1400" dirty="0"/>
                        <a:t>0</a:t>
                      </a:r>
                    </a:p>
                  </a:txBody>
                  <a:tcPr/>
                </a:tc>
                <a:tc>
                  <a:txBody>
                    <a:bodyPr/>
                    <a:lstStyle/>
                    <a:p>
                      <a:pPr algn="ctr"/>
                      <a:endParaRPr lang="fr-FR" sz="1400" dirty="0"/>
                    </a:p>
                  </a:txBody>
                  <a:tcPr/>
                </a:tc>
                <a:tc>
                  <a:txBody>
                    <a:bodyPr/>
                    <a:lstStyle/>
                    <a:p>
                      <a:pPr algn="ctr"/>
                      <a:r>
                        <a:rPr lang="fr-FR" sz="1400" dirty="0"/>
                        <a:t>1</a:t>
                      </a:r>
                    </a:p>
                  </a:txBody>
                  <a:tcPr/>
                </a:tc>
                <a:tc>
                  <a:txBody>
                    <a:bodyPr/>
                    <a:lstStyle/>
                    <a:p>
                      <a:pPr algn="ctr"/>
                      <a:endParaRPr lang="fr-FR" sz="1400" dirty="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a:p>
                  </a:txBody>
                  <a:tcPr/>
                </a:tc>
                <a:tc>
                  <a:txBody>
                    <a:bodyPr/>
                    <a:lstStyle/>
                    <a:p>
                      <a:pPr algn="ctr"/>
                      <a:endParaRPr lang="fr-FR" sz="1400" dirty="0"/>
                    </a:p>
                  </a:txBody>
                  <a:tcPr/>
                </a:tc>
                <a:tc>
                  <a:txBody>
                    <a:bodyPr/>
                    <a:lstStyle/>
                    <a:p>
                      <a:pPr algn="ctr"/>
                      <a:endParaRPr lang="fr-FR" sz="1400" dirty="0"/>
                    </a:p>
                  </a:txBody>
                  <a:tcPr/>
                </a:tc>
                <a:extLst>
                  <a:ext uri="{0D108BD9-81ED-4DB2-BD59-A6C34878D82A}">
                    <a16:rowId xmlns:a16="http://schemas.microsoft.com/office/drawing/2014/main" val="1012714600"/>
                  </a:ext>
                </a:extLst>
              </a:tr>
              <a:tr h="408408">
                <a:tc>
                  <a:txBody>
                    <a:bodyPr/>
                    <a:lstStyle/>
                    <a:p>
                      <a:r>
                        <a:rPr lang="fr-FR" sz="1400" dirty="0"/>
                        <a:t>FÉDÉRAL</a:t>
                      </a:r>
                    </a:p>
                  </a:txBody>
                  <a:tcPr/>
                </a:tc>
                <a:tc>
                  <a:txBody>
                    <a:bodyPr/>
                    <a:lstStyle/>
                    <a:p>
                      <a:pPr algn="ctr"/>
                      <a:r>
                        <a:rPr lang="fr-FR" sz="1400" dirty="0"/>
                        <a:t>29</a:t>
                      </a:r>
                    </a:p>
                  </a:txBody>
                  <a:tcPr/>
                </a:tc>
                <a:tc>
                  <a:txBody>
                    <a:bodyPr/>
                    <a:lstStyle/>
                    <a:p>
                      <a:pPr algn="ctr"/>
                      <a:r>
                        <a:rPr lang="fr-FR" sz="1400" dirty="0"/>
                        <a:t>13</a:t>
                      </a:r>
                    </a:p>
                  </a:txBody>
                  <a:tcPr/>
                </a:tc>
                <a:tc>
                  <a:txBody>
                    <a:bodyPr/>
                    <a:lstStyle/>
                    <a:p>
                      <a:pPr algn="ctr"/>
                      <a:r>
                        <a:rPr lang="fr-FR" sz="1400" dirty="0"/>
                        <a:t>14</a:t>
                      </a:r>
                    </a:p>
                  </a:txBody>
                  <a:tcPr/>
                </a:tc>
                <a:tc>
                  <a:txBody>
                    <a:bodyPr/>
                    <a:lstStyle/>
                    <a:p>
                      <a:pPr algn="ctr"/>
                      <a:r>
                        <a:rPr lang="fr-FR" sz="1400" dirty="0"/>
                        <a:t>16</a:t>
                      </a:r>
                    </a:p>
                  </a:txBody>
                  <a:tcPr/>
                </a:tc>
                <a:tc>
                  <a:txBody>
                    <a:bodyPr/>
                    <a:lstStyle/>
                    <a:p>
                      <a:pPr algn="ctr"/>
                      <a:r>
                        <a:rPr lang="fr-FR" sz="1400" dirty="0"/>
                        <a:t>18</a:t>
                      </a:r>
                    </a:p>
                  </a:txBody>
                  <a:tcPr/>
                </a:tc>
                <a:tc>
                  <a:txBody>
                    <a:bodyPr/>
                    <a:lstStyle/>
                    <a:p>
                      <a:pPr algn="ctr"/>
                      <a:r>
                        <a:rPr lang="fr-FR" sz="1400" dirty="0"/>
                        <a:t>17</a:t>
                      </a:r>
                    </a:p>
                  </a:txBody>
                  <a:tcPr/>
                </a:tc>
                <a:tc>
                  <a:txBody>
                    <a:bodyPr/>
                    <a:lstStyle/>
                    <a:p>
                      <a:pPr algn="ctr"/>
                      <a:r>
                        <a:rPr lang="fr-FR" sz="1400" dirty="0"/>
                        <a:t>7</a:t>
                      </a:r>
                    </a:p>
                  </a:txBody>
                  <a:tcPr/>
                </a:tc>
                <a:tc>
                  <a:txBody>
                    <a:bodyPr/>
                    <a:lstStyle/>
                    <a:p>
                      <a:pPr algn="ctr"/>
                      <a:r>
                        <a:rPr lang="fr-FR" sz="1400" dirty="0"/>
                        <a:t>9</a:t>
                      </a:r>
                    </a:p>
                  </a:txBody>
                  <a:tcPr/>
                </a:tc>
                <a:tc>
                  <a:txBody>
                    <a:bodyPr/>
                    <a:lstStyle/>
                    <a:p>
                      <a:pPr algn="ctr"/>
                      <a:r>
                        <a:rPr lang="fr-FR" sz="1400" dirty="0"/>
                        <a:t>20</a:t>
                      </a:r>
                    </a:p>
                  </a:txBody>
                  <a:tcPr/>
                </a:tc>
                <a:tc>
                  <a:txBody>
                    <a:bodyPr/>
                    <a:lstStyle/>
                    <a:p>
                      <a:pPr algn="ctr"/>
                      <a:r>
                        <a:rPr lang="fr-FR" sz="1400" dirty="0"/>
                        <a:t>30</a:t>
                      </a:r>
                    </a:p>
                  </a:txBody>
                  <a:tcPr/>
                </a:tc>
                <a:extLst>
                  <a:ext uri="{0D108BD9-81ED-4DB2-BD59-A6C34878D82A}">
                    <a16:rowId xmlns:a16="http://schemas.microsoft.com/office/drawing/2014/main" val="1379814539"/>
                  </a:ext>
                </a:extLst>
              </a:tr>
              <a:tr h="408408">
                <a:tc>
                  <a:txBody>
                    <a:bodyPr/>
                    <a:lstStyle/>
                    <a:p>
                      <a:r>
                        <a:rPr lang="fr-FR" sz="1400" dirty="0"/>
                        <a:t>3D</a:t>
                      </a:r>
                    </a:p>
                  </a:txBody>
                  <a:tcPr/>
                </a:tc>
                <a:tc>
                  <a:txBody>
                    <a:bodyPr/>
                    <a:lstStyle/>
                    <a:p>
                      <a:pPr algn="ctr"/>
                      <a:r>
                        <a:rPr lang="fr-FR" sz="1400" dirty="0"/>
                        <a:t>38</a:t>
                      </a:r>
                    </a:p>
                  </a:txBody>
                  <a:tcPr/>
                </a:tc>
                <a:tc>
                  <a:txBody>
                    <a:bodyPr/>
                    <a:lstStyle/>
                    <a:p>
                      <a:pPr algn="ctr"/>
                      <a:r>
                        <a:rPr lang="fr-FR" sz="1400" dirty="0"/>
                        <a:t>28</a:t>
                      </a:r>
                    </a:p>
                  </a:txBody>
                  <a:tcPr/>
                </a:tc>
                <a:tc>
                  <a:txBody>
                    <a:bodyPr/>
                    <a:lstStyle/>
                    <a:p>
                      <a:pPr algn="ctr"/>
                      <a:r>
                        <a:rPr lang="fr-FR" sz="1400" dirty="0"/>
                        <a:t>15</a:t>
                      </a:r>
                    </a:p>
                  </a:txBody>
                  <a:tcPr/>
                </a:tc>
                <a:tc>
                  <a:txBody>
                    <a:bodyPr/>
                    <a:lstStyle/>
                    <a:p>
                      <a:pPr algn="ctr"/>
                      <a:r>
                        <a:rPr lang="fr-FR" sz="1400" dirty="0"/>
                        <a:t>22</a:t>
                      </a:r>
                    </a:p>
                  </a:txBody>
                  <a:tcPr/>
                </a:tc>
                <a:tc>
                  <a:txBody>
                    <a:bodyPr/>
                    <a:lstStyle/>
                    <a:p>
                      <a:pPr algn="ctr"/>
                      <a:r>
                        <a:rPr lang="fr-FR" sz="1400" dirty="0"/>
                        <a:t>15</a:t>
                      </a:r>
                    </a:p>
                  </a:txBody>
                  <a:tcPr/>
                </a:tc>
                <a:tc>
                  <a:txBody>
                    <a:bodyPr/>
                    <a:lstStyle/>
                    <a:p>
                      <a:pPr algn="ctr"/>
                      <a:r>
                        <a:rPr lang="fr-FR" sz="1400" dirty="0"/>
                        <a:t>27</a:t>
                      </a:r>
                    </a:p>
                  </a:txBody>
                  <a:tcPr/>
                </a:tc>
                <a:tc>
                  <a:txBody>
                    <a:bodyPr/>
                    <a:lstStyle/>
                    <a:p>
                      <a:pPr algn="ctr"/>
                      <a:r>
                        <a:rPr lang="fr-FR" sz="1400" dirty="0"/>
                        <a:t>13</a:t>
                      </a:r>
                    </a:p>
                  </a:txBody>
                  <a:tcPr/>
                </a:tc>
                <a:tc>
                  <a:txBody>
                    <a:bodyPr/>
                    <a:lstStyle/>
                    <a:p>
                      <a:pPr algn="ctr"/>
                      <a:r>
                        <a:rPr lang="fr-FR" sz="1400" dirty="0"/>
                        <a:t>19</a:t>
                      </a:r>
                    </a:p>
                  </a:txBody>
                  <a:tcPr/>
                </a:tc>
                <a:tc>
                  <a:txBody>
                    <a:bodyPr/>
                    <a:lstStyle/>
                    <a:p>
                      <a:pPr algn="ctr"/>
                      <a:r>
                        <a:rPr lang="fr-FR" sz="1400" dirty="0"/>
                        <a:t>15</a:t>
                      </a:r>
                    </a:p>
                  </a:txBody>
                  <a:tcPr/>
                </a:tc>
                <a:tc>
                  <a:txBody>
                    <a:bodyPr/>
                    <a:lstStyle/>
                    <a:p>
                      <a:pPr algn="ctr"/>
                      <a:r>
                        <a:rPr lang="fr-FR" sz="1400" dirty="0"/>
                        <a:t>20</a:t>
                      </a:r>
                    </a:p>
                  </a:txBody>
                  <a:tcPr/>
                </a:tc>
                <a:extLst>
                  <a:ext uri="{0D108BD9-81ED-4DB2-BD59-A6C34878D82A}">
                    <a16:rowId xmlns:a16="http://schemas.microsoft.com/office/drawing/2014/main" val="2833451716"/>
                  </a:ext>
                </a:extLst>
              </a:tr>
              <a:tr h="408408">
                <a:tc>
                  <a:txBody>
                    <a:bodyPr/>
                    <a:lstStyle/>
                    <a:p>
                      <a:r>
                        <a:rPr lang="fr-FR" sz="1400" dirty="0"/>
                        <a:t>CAMPAGNE</a:t>
                      </a:r>
                    </a:p>
                  </a:txBody>
                  <a:tcPr/>
                </a:tc>
                <a:tc>
                  <a:txBody>
                    <a:bodyPr/>
                    <a:lstStyle/>
                    <a:p>
                      <a:pPr algn="ctr"/>
                      <a:r>
                        <a:rPr lang="fr-FR" sz="1400" dirty="0"/>
                        <a:t>16</a:t>
                      </a:r>
                    </a:p>
                  </a:txBody>
                  <a:tcPr/>
                </a:tc>
                <a:tc>
                  <a:txBody>
                    <a:bodyPr/>
                    <a:lstStyle/>
                    <a:p>
                      <a:pPr algn="ctr"/>
                      <a:r>
                        <a:rPr lang="fr-FR" sz="1400" dirty="0"/>
                        <a:t>17</a:t>
                      </a:r>
                    </a:p>
                  </a:txBody>
                  <a:tcPr/>
                </a:tc>
                <a:tc>
                  <a:txBody>
                    <a:bodyPr/>
                    <a:lstStyle/>
                    <a:p>
                      <a:pPr algn="ctr"/>
                      <a:r>
                        <a:rPr lang="fr-FR" sz="1400" dirty="0"/>
                        <a:t>18</a:t>
                      </a:r>
                    </a:p>
                  </a:txBody>
                  <a:tcPr/>
                </a:tc>
                <a:tc>
                  <a:txBody>
                    <a:bodyPr/>
                    <a:lstStyle/>
                    <a:p>
                      <a:pPr algn="ctr"/>
                      <a:r>
                        <a:rPr lang="fr-FR" sz="1400" dirty="0"/>
                        <a:t>12</a:t>
                      </a:r>
                    </a:p>
                  </a:txBody>
                  <a:tcPr/>
                </a:tc>
                <a:tc>
                  <a:txBody>
                    <a:bodyPr/>
                    <a:lstStyle/>
                    <a:p>
                      <a:pPr algn="ctr"/>
                      <a:r>
                        <a:rPr lang="fr-FR" sz="1400" dirty="0"/>
                        <a:t>0</a:t>
                      </a:r>
                    </a:p>
                  </a:txBody>
                  <a:tcPr/>
                </a:tc>
                <a:tc>
                  <a:txBody>
                    <a:bodyPr/>
                    <a:lstStyle/>
                    <a:p>
                      <a:pPr algn="ctr"/>
                      <a:r>
                        <a:rPr lang="fr-FR" sz="1400" dirty="0"/>
                        <a:t>0</a:t>
                      </a:r>
                    </a:p>
                  </a:txBody>
                  <a:tcPr/>
                </a:tc>
                <a:tc>
                  <a:txBody>
                    <a:bodyPr/>
                    <a:lstStyle/>
                    <a:p>
                      <a:pPr algn="ctr"/>
                      <a:r>
                        <a:rPr lang="fr-FR" sz="1400" dirty="0"/>
                        <a:t>10</a:t>
                      </a:r>
                    </a:p>
                  </a:txBody>
                  <a:tcPr/>
                </a:tc>
                <a:tc>
                  <a:txBody>
                    <a:bodyPr/>
                    <a:lstStyle/>
                    <a:p>
                      <a:pPr algn="ctr"/>
                      <a:r>
                        <a:rPr lang="fr-FR" sz="1400" dirty="0"/>
                        <a:t>0</a:t>
                      </a:r>
                    </a:p>
                  </a:txBody>
                  <a:tcPr/>
                </a:tc>
                <a:tc>
                  <a:txBody>
                    <a:bodyPr/>
                    <a:lstStyle/>
                    <a:p>
                      <a:pPr algn="ctr"/>
                      <a:r>
                        <a:rPr lang="fr-FR" sz="1400" dirty="0"/>
                        <a:t>1</a:t>
                      </a:r>
                    </a:p>
                  </a:txBody>
                  <a:tcPr/>
                </a:tc>
                <a:tc>
                  <a:txBody>
                    <a:bodyPr/>
                    <a:lstStyle/>
                    <a:p>
                      <a:pPr algn="ctr"/>
                      <a:r>
                        <a:rPr lang="fr-FR" sz="1400" dirty="0"/>
                        <a:t>0</a:t>
                      </a:r>
                    </a:p>
                  </a:txBody>
                  <a:tcPr/>
                </a:tc>
                <a:extLst>
                  <a:ext uri="{0D108BD9-81ED-4DB2-BD59-A6C34878D82A}">
                    <a16:rowId xmlns:a16="http://schemas.microsoft.com/office/drawing/2014/main" val="405053818"/>
                  </a:ext>
                </a:extLst>
              </a:tr>
              <a:tr h="408408">
                <a:tc>
                  <a:txBody>
                    <a:bodyPr/>
                    <a:lstStyle/>
                    <a:p>
                      <a:r>
                        <a:rPr lang="fr-FR" sz="1400" dirty="0"/>
                        <a:t>NATURE</a:t>
                      </a:r>
                    </a:p>
                  </a:txBody>
                  <a:tcPr/>
                </a:tc>
                <a:tc>
                  <a:txBody>
                    <a:bodyPr/>
                    <a:lstStyle/>
                    <a:p>
                      <a:pPr algn="ctr"/>
                      <a:r>
                        <a:rPr lang="fr-FR" sz="1800" b="1" dirty="0"/>
                        <a:t>48</a:t>
                      </a:r>
                    </a:p>
                  </a:txBody>
                  <a:tcPr/>
                </a:tc>
                <a:tc>
                  <a:txBody>
                    <a:bodyPr/>
                    <a:lstStyle/>
                    <a:p>
                      <a:pPr algn="ctr"/>
                      <a:r>
                        <a:rPr lang="fr-FR" sz="1400" dirty="0"/>
                        <a:t>21</a:t>
                      </a:r>
                    </a:p>
                  </a:txBody>
                  <a:tcPr/>
                </a:tc>
                <a:tc>
                  <a:txBody>
                    <a:bodyPr/>
                    <a:lstStyle/>
                    <a:p>
                      <a:pPr algn="ctr"/>
                      <a:r>
                        <a:rPr lang="fr-FR" sz="1400" dirty="0"/>
                        <a:t>14</a:t>
                      </a:r>
                    </a:p>
                  </a:txBody>
                  <a:tcPr/>
                </a:tc>
                <a:tc>
                  <a:txBody>
                    <a:bodyPr/>
                    <a:lstStyle/>
                    <a:p>
                      <a:pPr algn="ctr"/>
                      <a:r>
                        <a:rPr lang="fr-FR" sz="1400" dirty="0"/>
                        <a:t>26</a:t>
                      </a:r>
                    </a:p>
                  </a:txBody>
                  <a:tcPr/>
                </a:tc>
                <a:tc>
                  <a:txBody>
                    <a:bodyPr/>
                    <a:lstStyle/>
                    <a:p>
                      <a:pPr algn="ctr"/>
                      <a:r>
                        <a:rPr lang="fr-FR" sz="1400" dirty="0"/>
                        <a:t>26</a:t>
                      </a:r>
                    </a:p>
                  </a:txBody>
                  <a:tcPr/>
                </a:tc>
                <a:tc>
                  <a:txBody>
                    <a:bodyPr/>
                    <a:lstStyle/>
                    <a:p>
                      <a:pPr algn="ctr"/>
                      <a:r>
                        <a:rPr lang="fr-FR" sz="1400" dirty="0"/>
                        <a:t>14</a:t>
                      </a:r>
                    </a:p>
                  </a:txBody>
                  <a:tcPr/>
                </a:tc>
                <a:tc>
                  <a:txBody>
                    <a:bodyPr/>
                    <a:lstStyle/>
                    <a:p>
                      <a:pPr algn="ctr"/>
                      <a:r>
                        <a:rPr lang="fr-FR" sz="1400" dirty="0"/>
                        <a:t>7</a:t>
                      </a:r>
                    </a:p>
                  </a:txBody>
                  <a:tcPr/>
                </a:tc>
                <a:tc>
                  <a:txBody>
                    <a:bodyPr/>
                    <a:lstStyle/>
                    <a:p>
                      <a:pPr algn="ctr"/>
                      <a:r>
                        <a:rPr lang="fr-FR" sz="1400" dirty="0"/>
                        <a:t>19</a:t>
                      </a:r>
                    </a:p>
                  </a:txBody>
                  <a:tcPr/>
                </a:tc>
                <a:tc>
                  <a:txBody>
                    <a:bodyPr/>
                    <a:lstStyle/>
                    <a:p>
                      <a:pPr algn="ctr"/>
                      <a:r>
                        <a:rPr lang="fr-FR" sz="1400" dirty="0"/>
                        <a:t>23</a:t>
                      </a:r>
                    </a:p>
                  </a:txBody>
                  <a:tcPr/>
                </a:tc>
                <a:tc>
                  <a:txBody>
                    <a:bodyPr/>
                    <a:lstStyle/>
                    <a:p>
                      <a:pPr algn="ctr"/>
                      <a:r>
                        <a:rPr lang="fr-FR" sz="1400" dirty="0"/>
                        <a:t>6</a:t>
                      </a:r>
                    </a:p>
                  </a:txBody>
                  <a:tcPr/>
                </a:tc>
                <a:extLst>
                  <a:ext uri="{0D108BD9-81ED-4DB2-BD59-A6C34878D82A}">
                    <a16:rowId xmlns:a16="http://schemas.microsoft.com/office/drawing/2014/main" val="4000907859"/>
                  </a:ext>
                </a:extLst>
              </a:tr>
              <a:tr h="408408">
                <a:tc>
                  <a:txBody>
                    <a:bodyPr/>
                    <a:lstStyle/>
                    <a:p>
                      <a:r>
                        <a:rPr lang="fr-FR" sz="1400" dirty="0"/>
                        <a:t>BEURSAULT</a:t>
                      </a:r>
                    </a:p>
                  </a:txBody>
                  <a:tcPr/>
                </a:tc>
                <a:tc>
                  <a:txBody>
                    <a:bodyPr/>
                    <a:lstStyle/>
                    <a:p>
                      <a:pPr algn="ctr"/>
                      <a:r>
                        <a:rPr lang="fr-FR" sz="1400" dirty="0"/>
                        <a:t>4</a:t>
                      </a:r>
                    </a:p>
                  </a:txBody>
                  <a:tcPr/>
                </a:tc>
                <a:tc>
                  <a:txBody>
                    <a:bodyPr/>
                    <a:lstStyle/>
                    <a:p>
                      <a:pPr algn="ctr"/>
                      <a:r>
                        <a:rPr lang="fr-FR" sz="1400" dirty="0"/>
                        <a:t>2</a:t>
                      </a:r>
                    </a:p>
                  </a:txBody>
                  <a:tcPr/>
                </a:tc>
                <a:tc>
                  <a:txBody>
                    <a:bodyPr/>
                    <a:lstStyle/>
                    <a:p>
                      <a:pPr algn="ctr"/>
                      <a:r>
                        <a:rPr lang="fr-FR" sz="1400" dirty="0"/>
                        <a:t>3</a:t>
                      </a:r>
                    </a:p>
                  </a:txBody>
                  <a:tcPr/>
                </a:tc>
                <a:tc>
                  <a:txBody>
                    <a:bodyPr/>
                    <a:lstStyle/>
                    <a:p>
                      <a:pPr algn="ctr"/>
                      <a:r>
                        <a:rPr lang="fr-FR" sz="1400" dirty="0"/>
                        <a:t>11</a:t>
                      </a:r>
                    </a:p>
                  </a:txBody>
                  <a:tcPr/>
                </a:tc>
                <a:tc>
                  <a:txBody>
                    <a:bodyPr/>
                    <a:lstStyle/>
                    <a:p>
                      <a:pPr algn="ctr"/>
                      <a:r>
                        <a:rPr lang="fr-FR" sz="1400" dirty="0"/>
                        <a:t>10</a:t>
                      </a:r>
                    </a:p>
                  </a:txBody>
                  <a:tcPr/>
                </a:tc>
                <a:tc>
                  <a:txBody>
                    <a:bodyPr/>
                    <a:lstStyle/>
                    <a:p>
                      <a:pPr algn="ctr"/>
                      <a:r>
                        <a:rPr lang="fr-FR" sz="1400" dirty="0"/>
                        <a:t>13</a:t>
                      </a:r>
                    </a:p>
                  </a:txBody>
                  <a:tcPr/>
                </a:tc>
                <a:tc>
                  <a:txBody>
                    <a:bodyPr/>
                    <a:lstStyle/>
                    <a:p>
                      <a:pPr algn="ctr"/>
                      <a:r>
                        <a:rPr lang="fr-FR" sz="1400" dirty="0"/>
                        <a:t>11</a:t>
                      </a:r>
                    </a:p>
                  </a:txBody>
                  <a:tcPr/>
                </a:tc>
                <a:tc>
                  <a:txBody>
                    <a:bodyPr/>
                    <a:lstStyle/>
                    <a:p>
                      <a:pPr algn="ctr"/>
                      <a:r>
                        <a:rPr lang="fr-FR" sz="1400" dirty="0"/>
                        <a:t>3</a:t>
                      </a:r>
                    </a:p>
                  </a:txBody>
                  <a:tcPr/>
                </a:tc>
                <a:tc>
                  <a:txBody>
                    <a:bodyPr/>
                    <a:lstStyle/>
                    <a:p>
                      <a:pPr algn="ctr"/>
                      <a:r>
                        <a:rPr lang="fr-FR" sz="1400" dirty="0"/>
                        <a:t>3</a:t>
                      </a:r>
                    </a:p>
                  </a:txBody>
                  <a:tcPr/>
                </a:tc>
                <a:tc>
                  <a:txBody>
                    <a:bodyPr/>
                    <a:lstStyle/>
                    <a:p>
                      <a:pPr algn="ctr"/>
                      <a:r>
                        <a:rPr lang="fr-FR" sz="1400" dirty="0"/>
                        <a:t>0</a:t>
                      </a:r>
                    </a:p>
                  </a:txBody>
                  <a:tcPr/>
                </a:tc>
                <a:extLst>
                  <a:ext uri="{0D108BD9-81ED-4DB2-BD59-A6C34878D82A}">
                    <a16:rowId xmlns:a16="http://schemas.microsoft.com/office/drawing/2014/main" val="47114557"/>
                  </a:ext>
                </a:extLst>
              </a:tr>
              <a:tr h="408408">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tc>
                  <a:txBody>
                    <a:bodyPr/>
                    <a:lstStyle/>
                    <a:p>
                      <a:pPr algn="r"/>
                      <a:endParaRPr lang="fr-FR" sz="1400" dirty="0"/>
                    </a:p>
                  </a:txBody>
                  <a:tcPr/>
                </a:tc>
                <a:extLst>
                  <a:ext uri="{0D108BD9-81ED-4DB2-BD59-A6C34878D82A}">
                    <a16:rowId xmlns:a16="http://schemas.microsoft.com/office/drawing/2014/main" val="3080430931"/>
                  </a:ext>
                </a:extLst>
              </a:tr>
              <a:tr h="408408">
                <a:tc>
                  <a:txBody>
                    <a:bodyPr/>
                    <a:lstStyle/>
                    <a:p>
                      <a:r>
                        <a:rPr lang="fr-FR" sz="1800" b="1" dirty="0">
                          <a:solidFill>
                            <a:srgbClr val="FF0000"/>
                          </a:solidFill>
                        </a:rPr>
                        <a:t>TOTAUX</a:t>
                      </a:r>
                    </a:p>
                  </a:txBody>
                  <a:tcPr/>
                </a:tc>
                <a:tc>
                  <a:txBody>
                    <a:bodyPr/>
                    <a:lstStyle/>
                    <a:p>
                      <a:pPr algn="ctr"/>
                      <a:r>
                        <a:rPr lang="fr-FR" sz="1800" b="1" dirty="0">
                          <a:solidFill>
                            <a:srgbClr val="FF0000"/>
                          </a:solidFill>
                        </a:rPr>
                        <a:t>309</a:t>
                      </a:r>
                    </a:p>
                  </a:txBody>
                  <a:tcPr/>
                </a:tc>
                <a:tc>
                  <a:txBody>
                    <a:bodyPr/>
                    <a:lstStyle/>
                    <a:p>
                      <a:pPr algn="ctr"/>
                      <a:r>
                        <a:rPr lang="fr-FR" sz="1800" b="1" dirty="0">
                          <a:solidFill>
                            <a:srgbClr val="FF0000"/>
                          </a:solidFill>
                        </a:rPr>
                        <a:t>219</a:t>
                      </a:r>
                    </a:p>
                  </a:txBody>
                  <a:tcPr/>
                </a:tc>
                <a:tc>
                  <a:txBody>
                    <a:bodyPr/>
                    <a:lstStyle/>
                    <a:p>
                      <a:pPr algn="ctr"/>
                      <a:r>
                        <a:rPr lang="fr-FR" sz="1800" b="1" dirty="0">
                          <a:solidFill>
                            <a:srgbClr val="FF0000"/>
                          </a:solidFill>
                        </a:rPr>
                        <a:t>217</a:t>
                      </a:r>
                    </a:p>
                  </a:txBody>
                  <a:tcPr/>
                </a:tc>
                <a:tc>
                  <a:txBody>
                    <a:bodyPr/>
                    <a:lstStyle/>
                    <a:p>
                      <a:pPr algn="ctr"/>
                      <a:r>
                        <a:rPr lang="fr-FR" sz="1800" b="1" dirty="0">
                          <a:solidFill>
                            <a:srgbClr val="FF0000"/>
                          </a:solidFill>
                        </a:rPr>
                        <a:t>182</a:t>
                      </a:r>
                    </a:p>
                  </a:txBody>
                  <a:tcPr/>
                </a:tc>
                <a:tc>
                  <a:txBody>
                    <a:bodyPr/>
                    <a:lstStyle/>
                    <a:p>
                      <a:pPr algn="ctr"/>
                      <a:r>
                        <a:rPr lang="fr-FR" sz="1800" b="1" dirty="0">
                          <a:solidFill>
                            <a:srgbClr val="FF0000"/>
                          </a:solidFill>
                        </a:rPr>
                        <a:t>136</a:t>
                      </a:r>
                    </a:p>
                  </a:txBody>
                  <a:tcPr/>
                </a:tc>
                <a:tc>
                  <a:txBody>
                    <a:bodyPr/>
                    <a:lstStyle/>
                    <a:p>
                      <a:pPr algn="ctr"/>
                      <a:r>
                        <a:rPr lang="fr-FR" sz="1800" b="1" dirty="0">
                          <a:solidFill>
                            <a:srgbClr val="FF0000"/>
                          </a:solidFill>
                        </a:rPr>
                        <a:t>133</a:t>
                      </a:r>
                    </a:p>
                  </a:txBody>
                  <a:tcPr/>
                </a:tc>
                <a:tc>
                  <a:txBody>
                    <a:bodyPr/>
                    <a:lstStyle/>
                    <a:p>
                      <a:pPr algn="ctr"/>
                      <a:r>
                        <a:rPr lang="fr-FR" sz="1800" b="1" dirty="0">
                          <a:solidFill>
                            <a:srgbClr val="FF0000"/>
                          </a:solidFill>
                        </a:rPr>
                        <a:t>110</a:t>
                      </a:r>
                    </a:p>
                  </a:txBody>
                  <a:tcPr/>
                </a:tc>
                <a:tc>
                  <a:txBody>
                    <a:bodyPr/>
                    <a:lstStyle/>
                    <a:p>
                      <a:pPr algn="ctr"/>
                      <a:r>
                        <a:rPr lang="fr-FR" sz="1800" b="1" dirty="0">
                          <a:solidFill>
                            <a:srgbClr val="FF0000"/>
                          </a:solidFill>
                        </a:rPr>
                        <a:t>87</a:t>
                      </a:r>
                    </a:p>
                  </a:txBody>
                  <a:tcPr/>
                </a:tc>
                <a:tc>
                  <a:txBody>
                    <a:bodyPr/>
                    <a:lstStyle/>
                    <a:p>
                      <a:pPr algn="ctr"/>
                      <a:r>
                        <a:rPr lang="fr-FR" sz="1800" b="1" dirty="0">
                          <a:solidFill>
                            <a:srgbClr val="FF0000"/>
                          </a:solidFill>
                        </a:rPr>
                        <a:t>154</a:t>
                      </a:r>
                    </a:p>
                  </a:txBody>
                  <a:tcPr/>
                </a:tc>
                <a:tc>
                  <a:txBody>
                    <a:bodyPr/>
                    <a:lstStyle/>
                    <a:p>
                      <a:pPr algn="ctr"/>
                      <a:r>
                        <a:rPr lang="fr-FR" sz="1800" b="1" dirty="0">
                          <a:solidFill>
                            <a:srgbClr val="FF0000"/>
                          </a:solidFill>
                        </a:rPr>
                        <a:t>123</a:t>
                      </a:r>
                    </a:p>
                  </a:txBody>
                  <a:tcPr/>
                </a:tc>
                <a:extLst>
                  <a:ext uri="{0D108BD9-81ED-4DB2-BD59-A6C34878D82A}">
                    <a16:rowId xmlns:a16="http://schemas.microsoft.com/office/drawing/2014/main" val="2392923270"/>
                  </a:ext>
                </a:extLst>
              </a:tr>
            </a:tbl>
          </a:graphicData>
        </a:graphic>
      </p:graphicFrame>
    </p:spTree>
    <p:extLst>
      <p:ext uri="{BB962C8B-B14F-4D97-AF65-F5344CB8AC3E}">
        <p14:creationId xmlns:p14="http://schemas.microsoft.com/office/powerpoint/2010/main" val="112248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123D4E-4A89-49BE-B35E-3C7CF6CC7188}"/>
              </a:ext>
            </a:extLst>
          </p:cNvPr>
          <p:cNvSpPr>
            <a:spLocks noGrp="1"/>
          </p:cNvSpPr>
          <p:nvPr>
            <p:ph type="title"/>
          </p:nvPr>
        </p:nvSpPr>
        <p:spPr/>
        <p:txBody>
          <a:bodyPr/>
          <a:lstStyle/>
          <a:p>
            <a:r>
              <a:rPr lang="fr-FR" dirty="0"/>
              <a:t>L’évolution sportive (participations et podiums)</a:t>
            </a:r>
          </a:p>
        </p:txBody>
      </p:sp>
      <p:sp>
        <p:nvSpPr>
          <p:cNvPr id="3" name="Espace réservé du contenu 2">
            <a:extLst>
              <a:ext uri="{FF2B5EF4-FFF2-40B4-BE49-F238E27FC236}">
                <a16:creationId xmlns:a16="http://schemas.microsoft.com/office/drawing/2014/main" id="{F2AAB06E-DC1B-4164-8A35-C7016D98E4FF}"/>
              </a:ext>
            </a:extLst>
          </p:cNvPr>
          <p:cNvSpPr>
            <a:spLocks noGrp="1"/>
          </p:cNvSpPr>
          <p:nvPr>
            <p:ph idx="1"/>
          </p:nvPr>
        </p:nvSpPr>
        <p:spPr/>
        <p:txBody>
          <a:bodyPr>
            <a:normAutofit fontScale="92500" lnSpcReduction="10000"/>
          </a:bodyPr>
          <a:lstStyle/>
          <a:p>
            <a:r>
              <a:rPr lang="en-US" u="heavy" dirty="0"/>
              <a:t>Le tableau </a:t>
            </a:r>
            <a:r>
              <a:rPr lang="en-US" u="heavy" dirty="0" err="1"/>
              <a:t>précédent</a:t>
            </a:r>
            <a:r>
              <a:rPr lang="en-US" u="heavy" dirty="0"/>
              <a:t> met en </a:t>
            </a:r>
            <a:r>
              <a:rPr lang="en-US" u="heavy" dirty="0" err="1"/>
              <a:t>évidence</a:t>
            </a:r>
            <a:r>
              <a:rPr lang="en-US" u="heavy" dirty="0"/>
              <a:t> :</a:t>
            </a:r>
            <a:endParaRPr lang="fr-FR" dirty="0"/>
          </a:p>
          <a:p>
            <a:pPr lvl="1"/>
            <a:r>
              <a:rPr lang="en-US" b="1" dirty="0"/>
              <a:t>l’évolution Générale des résultats sportifs </a:t>
            </a:r>
            <a:r>
              <a:rPr lang="en-US" dirty="0"/>
              <a:t>de la Compagnie conduit pour l’année 2018 à un chiffre de 309 podiums, record absolu…. Le défi pour la saison en cours est de dépasser ou de stabliser ce chiffre, avec une inconnue qui est l’influence de la modification des categories sur les résultats ……………</a:t>
            </a:r>
          </a:p>
          <a:p>
            <a:pPr lvl="1"/>
            <a:r>
              <a:rPr lang="en-US" dirty="0"/>
              <a:t>Une </a:t>
            </a:r>
            <a:r>
              <a:rPr lang="en-US" b="1" dirty="0"/>
              <a:t>présence </a:t>
            </a:r>
            <a:r>
              <a:rPr lang="en-US" dirty="0"/>
              <a:t>de nos archers </a:t>
            </a:r>
            <a:r>
              <a:rPr lang="en-US" b="1" dirty="0"/>
              <a:t>sur toutes les disciplines </a:t>
            </a:r>
            <a:r>
              <a:rPr lang="en-US" dirty="0"/>
              <a:t>individuelles y compris sur les tirs BEURSAULT où cette année à vu une progression de nos archers sur cette catégorie de concours. </a:t>
            </a:r>
            <a:endParaRPr lang="fr-FR" dirty="0"/>
          </a:p>
          <a:p>
            <a:pPr lvl="1"/>
            <a:r>
              <a:rPr lang="en-US" dirty="0"/>
              <a:t>Une </a:t>
            </a:r>
            <a:r>
              <a:rPr lang="en-US" b="1" dirty="0"/>
              <a:t>stagnation </a:t>
            </a:r>
            <a:r>
              <a:rPr lang="en-US" dirty="0"/>
              <a:t>du nombre de résultats en </a:t>
            </a:r>
            <a:r>
              <a:rPr lang="en-US" b="1" dirty="0"/>
              <a:t>FITA (Tir sur cible extérieure 70m ; ex FITA° </a:t>
            </a:r>
            <a:r>
              <a:rPr lang="en-US" dirty="0"/>
              <a:t>et une forte progression des résultats sur le tir federal</a:t>
            </a:r>
          </a:p>
          <a:p>
            <a:pPr lvl="1"/>
            <a:r>
              <a:rPr lang="en-US" dirty="0"/>
              <a:t>Une progression importante des résultats en tir NATURE et 3D dûe à un renforcement des participants et à l’excellence de leurs résultats</a:t>
            </a:r>
            <a:endParaRPr lang="fr-FR" dirty="0"/>
          </a:p>
          <a:p>
            <a:pPr lvl="1"/>
            <a:r>
              <a:rPr lang="en-US" dirty="0"/>
              <a:t>Une difficulté toujours présente à figurer sur les podiums des compétitions en équipe et tout simplement à aligner des équipes</a:t>
            </a:r>
            <a:endParaRPr lang="fr-FR" dirty="0"/>
          </a:p>
        </p:txBody>
      </p:sp>
    </p:spTree>
    <p:extLst>
      <p:ext uri="{BB962C8B-B14F-4D97-AF65-F5344CB8AC3E}">
        <p14:creationId xmlns:p14="http://schemas.microsoft.com/office/powerpoint/2010/main" val="296313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4DD11A-0CCE-47A1-A1BF-EC462B8D3DBF}"/>
              </a:ext>
            </a:extLst>
          </p:cNvPr>
          <p:cNvSpPr>
            <a:spLocks noGrp="1"/>
          </p:cNvSpPr>
          <p:nvPr>
            <p:ph type="title"/>
          </p:nvPr>
        </p:nvSpPr>
        <p:spPr/>
        <p:txBody>
          <a:bodyPr>
            <a:normAutofit fontScale="90000"/>
          </a:bodyPr>
          <a:lstStyle/>
          <a:p>
            <a:r>
              <a:rPr lang="fr-FR" dirty="0"/>
              <a:t>L’évolution sportive (Titres et qualifications, toutes disciplines confondues)</a:t>
            </a:r>
          </a:p>
        </p:txBody>
      </p:sp>
      <p:sp>
        <p:nvSpPr>
          <p:cNvPr id="3" name="Espace réservé du contenu 2">
            <a:extLst>
              <a:ext uri="{FF2B5EF4-FFF2-40B4-BE49-F238E27FC236}">
                <a16:creationId xmlns:a16="http://schemas.microsoft.com/office/drawing/2014/main" id="{4358A6D2-FE0A-4D99-98CC-D457AFC93953}"/>
              </a:ext>
            </a:extLst>
          </p:cNvPr>
          <p:cNvSpPr>
            <a:spLocks noGrp="1"/>
          </p:cNvSpPr>
          <p:nvPr>
            <p:ph idx="1"/>
          </p:nvPr>
        </p:nvSpPr>
        <p:spPr>
          <a:xfrm>
            <a:off x="2589212" y="2133600"/>
            <a:ext cx="8915400" cy="4293704"/>
          </a:xfrm>
        </p:spPr>
        <p:txBody>
          <a:bodyPr>
            <a:noAutofit/>
          </a:bodyPr>
          <a:lstStyle/>
          <a:p>
            <a:r>
              <a:rPr lang="fr-FR" sz="1400" b="1" u="sng" dirty="0"/>
              <a:t>Championnat départemental </a:t>
            </a:r>
          </a:p>
          <a:p>
            <a:pPr lvl="1"/>
            <a:r>
              <a:rPr lang="fr-FR" b="1" dirty="0"/>
              <a:t>Saison 2018 : 72 qualifiés dont 52 podiums</a:t>
            </a:r>
          </a:p>
          <a:p>
            <a:pPr lvl="1"/>
            <a:r>
              <a:rPr lang="fr-FR" sz="1200" dirty="0"/>
              <a:t>Saison 2017 ; 37 qualifiés dont 23 podiums</a:t>
            </a:r>
          </a:p>
          <a:p>
            <a:pPr lvl="1"/>
            <a:r>
              <a:rPr lang="fr-FR" sz="1200" dirty="0"/>
              <a:t>Saison 2016 ; 49 qualifiés dont 36 podiums</a:t>
            </a:r>
          </a:p>
          <a:p>
            <a:r>
              <a:rPr lang="fr-FR" sz="1400" b="1" u="sng" dirty="0"/>
              <a:t>Championnat de Bourgogne Franche Comté : </a:t>
            </a:r>
          </a:p>
          <a:p>
            <a:pPr lvl="1"/>
            <a:r>
              <a:rPr lang="fr-FR" b="1" dirty="0"/>
              <a:t>Saison 2018 : 62 qualifiés dont 20 podiums et dont 10 titres de champion BFC</a:t>
            </a:r>
          </a:p>
          <a:p>
            <a:pPr lvl="1"/>
            <a:r>
              <a:rPr lang="fr-FR" sz="1200" dirty="0"/>
              <a:t>Saison 2017 : 44 qualifiés dont 21 podiums et dont 5 titres de champion BFC</a:t>
            </a:r>
          </a:p>
          <a:p>
            <a:pPr lvl="1"/>
            <a:r>
              <a:rPr lang="fr-FR" sz="1200" dirty="0"/>
              <a:t>Saison 2016 : 38 qualifiés dont 17 podiums et dont 9 titres de champion BFC</a:t>
            </a:r>
          </a:p>
          <a:p>
            <a:r>
              <a:rPr lang="fr-FR" sz="1400" b="1" u="sng" dirty="0"/>
              <a:t>Championnat de France :</a:t>
            </a:r>
            <a:endParaRPr lang="fr-FR" sz="1400" dirty="0"/>
          </a:p>
          <a:p>
            <a:pPr lvl="1"/>
            <a:r>
              <a:rPr lang="fr-FR" b="1" dirty="0"/>
              <a:t>Saison 2018 : 17 qualifiés dont 1 podium</a:t>
            </a:r>
            <a:r>
              <a:rPr lang="fr-FR" sz="1200" dirty="0"/>
              <a:t>  </a:t>
            </a:r>
          </a:p>
          <a:p>
            <a:pPr lvl="1"/>
            <a:r>
              <a:rPr lang="fr-FR" sz="1200" dirty="0"/>
              <a:t>Saison 2017 : 14 qualifiés dont 1 titre</a:t>
            </a:r>
          </a:p>
          <a:p>
            <a:pPr lvl="1"/>
            <a:r>
              <a:rPr lang="fr-FR" sz="1200" dirty="0"/>
              <a:t>Saison 2016 : 15 qualifiés </a:t>
            </a:r>
          </a:p>
          <a:p>
            <a:endParaRPr lang="fr-FR" sz="1400" dirty="0"/>
          </a:p>
          <a:p>
            <a:endParaRPr lang="fr-FR" sz="1400" dirty="0"/>
          </a:p>
        </p:txBody>
      </p:sp>
    </p:spTree>
    <p:extLst>
      <p:ext uri="{BB962C8B-B14F-4D97-AF65-F5344CB8AC3E}">
        <p14:creationId xmlns:p14="http://schemas.microsoft.com/office/powerpoint/2010/main" val="257838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3D353-6777-4086-81B1-463961B19765}"/>
              </a:ext>
            </a:extLst>
          </p:cNvPr>
          <p:cNvSpPr>
            <a:spLocks noGrp="1"/>
          </p:cNvSpPr>
          <p:nvPr>
            <p:ph type="title"/>
          </p:nvPr>
        </p:nvSpPr>
        <p:spPr/>
        <p:txBody>
          <a:bodyPr/>
          <a:lstStyle/>
          <a:p>
            <a:r>
              <a:rPr lang="en-US" dirty="0"/>
              <a:t>REMISE DES RÉSULTATS</a:t>
            </a:r>
            <a:endParaRPr lang="fr-FR" dirty="0"/>
          </a:p>
        </p:txBody>
      </p:sp>
      <p:sp>
        <p:nvSpPr>
          <p:cNvPr id="3" name="Espace réservé du contenu 2">
            <a:extLst>
              <a:ext uri="{FF2B5EF4-FFF2-40B4-BE49-F238E27FC236}">
                <a16:creationId xmlns:a16="http://schemas.microsoft.com/office/drawing/2014/main" id="{11E86526-543C-4328-A70C-06E090FF9552}"/>
              </a:ext>
            </a:extLst>
          </p:cNvPr>
          <p:cNvSpPr>
            <a:spLocks noGrp="1"/>
          </p:cNvSpPr>
          <p:nvPr>
            <p:ph idx="1"/>
          </p:nvPr>
        </p:nvSpPr>
        <p:spPr/>
        <p:txBody>
          <a:bodyPr/>
          <a:lstStyle/>
          <a:p>
            <a:r>
              <a:rPr lang="en-US" dirty="0"/>
              <a:t>Intermède pour remercier nos ami(e)s archer(e)s:</a:t>
            </a:r>
            <a:endParaRPr lang="fr-FR" dirty="0"/>
          </a:p>
        </p:txBody>
      </p:sp>
    </p:spTree>
    <p:extLst>
      <p:ext uri="{BB962C8B-B14F-4D97-AF65-F5344CB8AC3E}">
        <p14:creationId xmlns:p14="http://schemas.microsoft.com/office/powerpoint/2010/main" val="155920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D36C52-25B0-41FE-BE0B-D9BAD0980FC9}"/>
              </a:ext>
            </a:extLst>
          </p:cNvPr>
          <p:cNvSpPr>
            <a:spLocks noGrp="1"/>
          </p:cNvSpPr>
          <p:nvPr>
            <p:ph type="title"/>
          </p:nvPr>
        </p:nvSpPr>
        <p:spPr/>
        <p:txBody>
          <a:bodyPr/>
          <a:lstStyle/>
          <a:p>
            <a:r>
              <a:rPr lang="en-US" dirty="0"/>
              <a:t>Nôtre développement auprès des personnes à handicap</a:t>
            </a:r>
            <a:endParaRPr lang="fr-FR" dirty="0"/>
          </a:p>
        </p:txBody>
      </p:sp>
      <p:sp>
        <p:nvSpPr>
          <p:cNvPr id="3" name="Espace réservé du contenu 2">
            <a:extLst>
              <a:ext uri="{FF2B5EF4-FFF2-40B4-BE49-F238E27FC236}">
                <a16:creationId xmlns:a16="http://schemas.microsoft.com/office/drawing/2014/main" id="{7A89EF15-189D-4F3B-87B5-0721F7E5E28C}"/>
              </a:ext>
            </a:extLst>
          </p:cNvPr>
          <p:cNvSpPr>
            <a:spLocks noGrp="1"/>
          </p:cNvSpPr>
          <p:nvPr>
            <p:ph idx="1"/>
          </p:nvPr>
        </p:nvSpPr>
        <p:spPr>
          <a:xfrm>
            <a:off x="2589212" y="2133600"/>
            <a:ext cx="8915400" cy="4100290"/>
          </a:xfrm>
        </p:spPr>
        <p:txBody>
          <a:bodyPr>
            <a:normAutofit fontScale="92500" lnSpcReduction="20000"/>
          </a:bodyPr>
          <a:lstStyle/>
          <a:p>
            <a:pPr lvl="0"/>
            <a:r>
              <a:rPr lang="en-US" dirty="0"/>
              <a:t>Notre développement auprès des personnes à handicap reste </a:t>
            </a:r>
            <a:r>
              <a:rPr lang="en-US" b="1" dirty="0"/>
              <a:t>totalement intégré à l’objet de l’association </a:t>
            </a:r>
            <a:r>
              <a:rPr lang="en-US" dirty="0"/>
              <a:t>et nôtre développement dans ce secteur du sport permet de considérer que notre démarche d’un sport accessible à tous reste constante .</a:t>
            </a:r>
            <a:endParaRPr lang="fr-FR" dirty="0"/>
          </a:p>
          <a:p>
            <a:pPr lvl="0"/>
            <a:r>
              <a:rPr lang="en-US" dirty="0"/>
              <a:t>Aujourd’hui les </a:t>
            </a:r>
            <a:r>
              <a:rPr lang="en-US" b="1" dirty="0"/>
              <a:t>personnes à handicap représente 15% de l’ensemble des adhérents </a:t>
            </a:r>
            <a:r>
              <a:rPr lang="en-US" dirty="0"/>
              <a:t>et proviennent d’institutions telles que « les papillons blancs », l’ITEP Pierre CHARNAY, ou d’individuels très minoritaire.</a:t>
            </a:r>
          </a:p>
          <a:p>
            <a:pPr lvl="1"/>
            <a:r>
              <a:rPr lang="en-US" dirty="0"/>
              <a:t>Nous avons lancé fin 2018 un projet de développement du tir auprès des personnes à handicap psychique et mental avec une programmation sur 3 ans.</a:t>
            </a:r>
          </a:p>
          <a:p>
            <a:pPr lvl="2"/>
            <a:r>
              <a:rPr lang="en-US" sz="1700" dirty="0"/>
              <a:t>Ce projet porte sur la réalisation de championnats regional et de France ainsi que sur l’emploi de brevet d’état et d’administratif (évidemment dans les limites de nos moyens financiers) doit permettre une reconnaissance de notre sport auprès de ce public peu considéré.</a:t>
            </a:r>
          </a:p>
          <a:p>
            <a:pPr lvl="2"/>
            <a:r>
              <a:rPr lang="en-US" sz="1700" dirty="0"/>
              <a:t>Ce projet a reçu à ce jour le soutien financier d’une banque, </a:t>
            </a:r>
          </a:p>
          <a:p>
            <a:pPr lvl="1"/>
            <a:r>
              <a:rPr lang="en-US" dirty="0"/>
              <a:t>La fidélité constaté du pubic concerné dans sa participation à la Compagnie est un facteur determinant pour nous encourager à développer nos actions vers lui.</a:t>
            </a:r>
          </a:p>
          <a:p>
            <a:endParaRPr lang="fr-FR" dirty="0"/>
          </a:p>
        </p:txBody>
      </p:sp>
    </p:spTree>
    <p:extLst>
      <p:ext uri="{BB962C8B-B14F-4D97-AF65-F5344CB8AC3E}">
        <p14:creationId xmlns:p14="http://schemas.microsoft.com/office/powerpoint/2010/main" val="55774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25AC2C-1E8C-4879-85B1-971EF466E546}"/>
              </a:ext>
            </a:extLst>
          </p:cNvPr>
          <p:cNvSpPr>
            <a:spLocks noGrp="1"/>
          </p:cNvSpPr>
          <p:nvPr>
            <p:ph type="title"/>
          </p:nvPr>
        </p:nvSpPr>
        <p:spPr/>
        <p:txBody>
          <a:bodyPr>
            <a:normAutofit/>
          </a:bodyPr>
          <a:lstStyle/>
          <a:p>
            <a:r>
              <a:rPr lang="en-US" b="1" dirty="0"/>
              <a:t>LA DIVERSITÉ DE NOS ACTIONS</a:t>
            </a:r>
            <a:br>
              <a:rPr lang="fr-FR" dirty="0"/>
            </a:br>
            <a:endParaRPr lang="fr-FR" dirty="0"/>
          </a:p>
        </p:txBody>
      </p:sp>
      <p:sp>
        <p:nvSpPr>
          <p:cNvPr id="3" name="Espace réservé du contenu 2">
            <a:extLst>
              <a:ext uri="{FF2B5EF4-FFF2-40B4-BE49-F238E27FC236}">
                <a16:creationId xmlns:a16="http://schemas.microsoft.com/office/drawing/2014/main" id="{C4406C93-9199-46E6-90F5-F946F384DE88}"/>
              </a:ext>
            </a:extLst>
          </p:cNvPr>
          <p:cNvSpPr>
            <a:spLocks noGrp="1"/>
          </p:cNvSpPr>
          <p:nvPr>
            <p:ph idx="1"/>
          </p:nvPr>
        </p:nvSpPr>
        <p:spPr>
          <a:xfrm>
            <a:off x="2589212" y="1378226"/>
            <a:ext cx="8915400" cy="5340626"/>
          </a:xfrm>
        </p:spPr>
        <p:txBody>
          <a:bodyPr>
            <a:normAutofit/>
          </a:bodyPr>
          <a:lstStyle/>
          <a:p>
            <a:pPr lvl="0"/>
            <a:r>
              <a:rPr lang="en-US" dirty="0"/>
              <a:t>Le rapport d’activité vous a montré la diversité de nos actions sportives, amicales, extra sportives ou traditionnelles.</a:t>
            </a:r>
            <a:endParaRPr lang="fr-FR" dirty="0"/>
          </a:p>
          <a:p>
            <a:r>
              <a:rPr lang="en-US" dirty="0"/>
              <a:t>La saison 2019 va reproduire pour l’essentiel les manifestations effectuées en 2018.</a:t>
            </a:r>
          </a:p>
          <a:p>
            <a:pPr lvl="1"/>
            <a:r>
              <a:rPr lang="en-US" sz="1800" dirty="0"/>
              <a:t>Nous réaliserons à nouveau des tirs au bouquet, des stages d’initiation et autres occasion de regroupement et reunions des archers</a:t>
            </a:r>
          </a:p>
          <a:p>
            <a:pPr lvl="1"/>
            <a:r>
              <a:rPr lang="en-US" sz="1800" dirty="0"/>
              <a:t>Mais pour les saisons à venir (…………..2022) nous ambitionnons un projet de plus grande envergure dans le cadre des traditions du tir à l’arc.</a:t>
            </a:r>
          </a:p>
          <a:p>
            <a:pPr lvl="2"/>
            <a:r>
              <a:rPr lang="en-US" sz="1800" dirty="0"/>
              <a:t>La tenue sur la Ville de Mâcon d’un “bouquet provincial”. </a:t>
            </a:r>
          </a:p>
          <a:p>
            <a:pPr lvl="2"/>
            <a:r>
              <a:rPr lang="en-US" sz="1800" dirty="0"/>
              <a:t>Présentation de Gilles</a:t>
            </a:r>
          </a:p>
          <a:p>
            <a:pPr lvl="2"/>
            <a:r>
              <a:rPr lang="en-US" sz="1800" dirty="0"/>
              <a:t>Questions réponses</a:t>
            </a:r>
          </a:p>
          <a:p>
            <a:pPr lvl="2"/>
            <a:r>
              <a:rPr lang="en-US" sz="1800" dirty="0"/>
              <a:t>Appel à participer à la </a:t>
            </a:r>
            <a:r>
              <a:rPr lang="en-US" sz="1800" dirty="0" err="1">
                <a:solidFill>
                  <a:srgbClr val="FF0000"/>
                </a:solidFill>
              </a:rPr>
              <a:t>faisabilité</a:t>
            </a:r>
            <a:r>
              <a:rPr lang="en-US" sz="1800" dirty="0">
                <a:solidFill>
                  <a:srgbClr val="FF0000"/>
                </a:solidFill>
              </a:rPr>
              <a:t> </a:t>
            </a:r>
            <a:r>
              <a:rPr lang="en-US" sz="1800" dirty="0"/>
              <a:t>au groupe constitué pour mise en place de l’organisation </a:t>
            </a:r>
            <a:endParaRPr lang="fr-FR" sz="1800" dirty="0"/>
          </a:p>
        </p:txBody>
      </p:sp>
    </p:spTree>
    <p:extLst>
      <p:ext uri="{BB962C8B-B14F-4D97-AF65-F5344CB8AC3E}">
        <p14:creationId xmlns:p14="http://schemas.microsoft.com/office/powerpoint/2010/main" val="337404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378</TotalTime>
  <Words>2174</Words>
  <Application>Microsoft Office PowerPoint</Application>
  <PresentationFormat>Grand écran</PresentationFormat>
  <Paragraphs>240</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Century Gothic</vt:lpstr>
      <vt:lpstr>Garamond</vt:lpstr>
      <vt:lpstr>Wingdings 3</vt:lpstr>
      <vt:lpstr>Brin</vt:lpstr>
      <vt:lpstr>COMPAGNIE DES ARCHERS MACONNAIS</vt:lpstr>
      <vt:lpstr>Présentation PowerPoint</vt:lpstr>
      <vt:lpstr>Présentation PowerPoint</vt:lpstr>
      <vt:lpstr>L’évolution sportive (Nombre de podiums)</vt:lpstr>
      <vt:lpstr>L’évolution sportive (participations et podiums)</vt:lpstr>
      <vt:lpstr>L’évolution sportive (Titres et qualifications, toutes disciplines confondues)</vt:lpstr>
      <vt:lpstr>REMISE DES RÉSULTATS</vt:lpstr>
      <vt:lpstr>Nôtre développement auprès des personnes à handicap</vt:lpstr>
      <vt:lpstr>LA DIVERSITÉ DE NOS ACTIONS </vt:lpstr>
      <vt:lpstr>Les projets 2019 … et +</vt:lpstr>
      <vt:lpstr>La place du tir « loisir » dans la Compagnie </vt:lpstr>
      <vt:lpstr>Les bénévoles</vt:lpstr>
      <vt:lpstr>Les bénévoles ENCADRANT</vt:lpstr>
      <vt:lpstr>Les projets de travaux</vt:lpstr>
      <vt:lpstr>Les projets (ce que nous n’avons pas encore fait)</vt:lpstr>
      <vt:lpstr>Les jeunes  </vt:lpstr>
      <vt:lpstr>Les jeunes et les objectifs de la Compagnie </vt:lpstr>
      <vt:lpstr>REMERCIEMENTS</vt:lpstr>
      <vt:lpstr>REMERCIEMENTS</vt:lpstr>
      <vt:lpstr>REMERCIEMENTS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COMPAGNIE DES ARCHERS MACONNAIS</dc:title>
  <dc:creator>gérard champion</dc:creator>
  <cp:lastModifiedBy>gérard champion</cp:lastModifiedBy>
  <cp:revision>58</cp:revision>
  <dcterms:created xsi:type="dcterms:W3CDTF">2018-12-21T06:59:34Z</dcterms:created>
  <dcterms:modified xsi:type="dcterms:W3CDTF">2019-01-16T17:26:00Z</dcterms:modified>
</cp:coreProperties>
</file>